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97" r:id="rId3"/>
    <p:sldId id="257" r:id="rId4"/>
    <p:sldId id="261" r:id="rId5"/>
    <p:sldId id="263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6" r:id="rId16"/>
    <p:sldId id="275" r:id="rId17"/>
    <p:sldId id="272" r:id="rId18"/>
    <p:sldId id="277" r:id="rId19"/>
    <p:sldId id="279" r:id="rId20"/>
    <p:sldId id="280" r:id="rId21"/>
    <p:sldId id="312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313" r:id="rId31"/>
    <p:sldId id="305" r:id="rId32"/>
    <p:sldId id="306" r:id="rId33"/>
    <p:sldId id="314" r:id="rId34"/>
    <p:sldId id="295" r:id="rId35"/>
    <p:sldId id="296" r:id="rId36"/>
    <p:sldId id="307" r:id="rId37"/>
    <p:sldId id="308" r:id="rId38"/>
    <p:sldId id="309" r:id="rId39"/>
    <p:sldId id="311" r:id="rId40"/>
    <p:sldId id="310" r:id="rId41"/>
    <p:sldId id="302" r:id="rId42"/>
    <p:sldId id="303" r:id="rId43"/>
    <p:sldId id="304" r:id="rId44"/>
    <p:sldId id="301" r:id="rId45"/>
  </p:sldIdLst>
  <p:sldSz cx="12192000" cy="6858000"/>
  <p:notesSz cx="6858000" cy="9144000"/>
  <p:embeddedFontLst>
    <p:embeddedFont>
      <p:font typeface="Franklin Gothic Heavy" panose="020B0903020102020204" pitchFamily="34" charset="0"/>
      <p:regular r:id="rId47"/>
      <p:italic r:id="rId48"/>
    </p:embeddedFont>
    <p:embeddedFont>
      <p:font typeface="나눔스퀘어" panose="020B0600000101010101" pitchFamily="50" charset="-127"/>
      <p:regular r:id="rId49"/>
    </p:embeddedFont>
    <p:embeddedFont>
      <p:font typeface="나눔스퀘어 ExtraBold" panose="020B0600000101010101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함초롬바탕" panose="02030604000101010101" pitchFamily="18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2"/>
    <a:srgbClr val="FF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1176" autoAdjust="0"/>
  </p:normalViewPr>
  <p:slideViewPr>
    <p:cSldViewPr snapToGrid="0">
      <p:cViewPr varScale="1">
        <p:scale>
          <a:sx n="101" d="100"/>
          <a:sy n="101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A00CA-3407-474E-97BE-1052F535BA05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28AC4-76DE-4ED8-B6FC-8D23C0B6B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3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행정안전부에서 만든 어플리케이션으로 맞춤형 재난안전서비스를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별도의 시각자료를 제공하지 않는다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재난문자 데이터를 분석하지 않고 단순히 그 정보를 나열하는 것에 그친다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194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행정안전부에서 만든 어플리케이션으로 맞춤형 재난안전서비스를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재난문자를 지역별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재난별로 분류하여 조회할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별도의 시각자료를 제공하지 않는다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재난문자 데이터를 분석하지 않고 단순히 그 정보를 나열하는 것에 그친다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3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필터는 재난분류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지역설정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위험레벨 설정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기간설정으로 구성되어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재난분류는 크게 기상특보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질병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other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세 가지로 구성되며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각각의 하위 카테고리가 존재한다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디폴트값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전체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지역설정은 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도 단위부터 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군 단위까지 설정할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디폴트값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구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위험레벨은 위험 수준에 따라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INFO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WARNING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의 두 가지 레벨을 가지며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중복 선택할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디폴트값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전체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기간설정은 검색할 기간을 설정할 수 있으며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디폴트로 최근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개월간으로 설정되어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1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HY강M" panose="02030600000101010101" pitchFamily="18" charset="-127"/>
              </a:rPr>
              <a:t>◇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특정 주기로 재난문자방송 발령현황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호출하고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파싱해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데이터베이스에 적재하는 배치 스크립트를 설정한다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HY강M" panose="02030600000101010101" pitchFamily="18" charset="-127"/>
              </a:rPr>
              <a:t>◇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원본 문자를 다시 지역별로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파싱해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별도의 테이블에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적재시킨다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HY강M" panose="02030600000101010101" pitchFamily="18" charset="-127"/>
              </a:rPr>
              <a:t>◇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안드로이드 앱 등의 클라이언트에서 발생한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api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request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nginx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거쳐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flask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서버에서 처리한다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HY강M" panose="02030600000101010101" pitchFamily="18" charset="-127"/>
              </a:rPr>
              <a:t>◇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성능 저하를 최소화하기 위해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db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replica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구성하고 해당 서버에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redash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docker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세팅해 별도의 분석 서버를 운용한다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HY강M" panose="02030600000101010101" pitchFamily="18" charset="-127"/>
              </a:rPr>
              <a:t>◇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HY강M" panose="02030600000101010101" pitchFamily="18" charset="-127"/>
              </a:rPr>
              <a:t>UI Flow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HY강M" panose="02030600000101010101" pitchFamily="18" charset="-127"/>
              </a:rPr>
              <a:t>◇ 메뉴 구성</a:t>
            </a:r>
            <a:endParaRPr lang="en-US" altLang="ko-KR" sz="1800" kern="0" spc="0" dirty="0">
              <a:solidFill>
                <a:srgbClr val="000000"/>
              </a:solidFill>
              <a:effectLst/>
              <a:ea typeface="HY강M" panose="0203060000010101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HY강M" panose="02030600000101010101" pitchFamily="18" charset="-127"/>
              </a:rPr>
              <a:t>◇ 화면 목록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28AC4-76DE-4ED8-B6FC-8D23C0B6BCD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519D8-7D6F-4408-8A0E-68EB9B814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E57A6E-05D9-4620-96EE-6820F22CA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B665-4046-4A52-BB3B-9E801AEB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41443-53F8-4FD2-A637-F9D3CA47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82DCF9-2456-4C57-B39F-03DB9D06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39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57363-CC18-4076-A0B3-1C0302DA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26D842-B539-4F74-B243-434520CCC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3BED2-3634-44C4-AEC4-67A0CABF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7C7BD-F100-490E-96C9-4CEF2795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4AE31-C3E8-49F4-A7FF-2E0E061D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3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D9B6A1-9779-4B07-BD41-96553B8B0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EF7A34-8EE8-4FFF-B878-7DA7156D4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7DC26-8B3A-42BF-A74C-EA8F916A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CCD77-B785-4036-B5B2-A5F6936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7A4A5-78EA-4384-A5AE-6F0FADE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5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4519F-CDA0-43CB-BE7E-77418708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6478-91AA-409D-A663-CBAA88FF5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07096-33FF-4FFA-8105-BB8BF0EC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5ACA3-F6D0-4107-A0AB-747FA6B0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BC71B-0AF8-4395-A62B-0AFB7522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5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8E613-9E5C-4451-960C-AD973EB3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833FA-BCFD-462A-AD61-89A94B8AA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B87D5-E852-4232-B32A-7EE80863A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20BB0-EAEA-4BE1-A52D-E714F5E6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4A0EA-67E3-4F66-90DC-CC3625BB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1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F737C-146E-45D4-89BB-B49709EB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10CD5-756D-4305-8782-901F70F60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4093CF-F143-450E-BAE6-C37346988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74ABA5-1EB4-4A3C-815E-29815065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49FBA3-D5BD-421D-81C1-7ED7ABB1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9ACE26-885C-474F-AD95-B28997CA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41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80D82-C9D1-4736-A606-04717761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648D00-CA8B-4394-9E8A-0F902DBC7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3B50C-00B4-46CD-BAFF-A6A79EFA6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593C3-8C52-44BB-BF27-01548DA00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3DA2B6-1F16-4048-AC6D-C95B5F598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E9D793-C190-447B-AAC8-1440510F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3DA680-CD36-4936-8801-643ACBBF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093E0D-2824-456E-B747-1215918D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91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60264-E669-43A7-8291-8917C9FE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F417A2-BA5B-467C-BA69-ECA5CEB4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98E7DB-72D1-4BAF-B66E-07185EEA3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0DD2E5-BB8D-4F79-933B-D6C7B1CD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2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8EB37D-33C9-45F1-89C3-CFF8B744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10385D-7648-48E4-95B1-BD00C726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D8B6E4-C1FA-4683-A672-A137A974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17BB5-0205-42A4-9B35-810D7714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E3BC7-9540-424D-9A2B-B13DBAAD0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E219CA-E9FB-4A89-AFCD-5D92CDBF1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02204-924F-4820-B8B1-6A46AEEA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005CA0-A3F1-4495-8800-8F760468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1E7C75-BA4D-4AC6-800A-D6A0CB6F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42CC7-36D0-48DC-A6E1-5BFEB4B5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EC0EBE-7EBB-4D8B-8F81-596C0D709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3575F-5679-4B6B-864F-0FBA17B6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95E6FA-A8CB-4F70-9988-7B267C38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16E0E-BDF1-4945-9640-E07DEC00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44925-FC61-4990-9340-8265C215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8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433D42-652C-46AB-B5A5-3CFA2DA9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D0D7C-C6C0-493E-B2E3-557EF7A7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F6344-1A52-4364-BE0B-BA4A56CE9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D3E93-BAC8-4E5D-8987-FDFC5C4FD45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7119A-A4AD-451B-96AA-ADAC43A5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BEBE6-56C9-4FC6-9993-219CC5F29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2408B-0AE1-4464-A35D-44532EC04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5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yukwLz8c4sk?feature=oembed" TargetMode="External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7560" y="3923637"/>
            <a:ext cx="8216193" cy="1264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767" kern="0" spc="-267" dirty="0">
                <a:solidFill>
                  <a:srgbClr val="000000"/>
                </a:solidFill>
                <a:latin typeface="Franklin Gothic Heavy" pitchFamily="34" charset="0"/>
                <a:cs typeface="Franklin Gothic Heavy" pitchFamily="34" charset="0"/>
              </a:rPr>
              <a:t>RED ZONE</a:t>
            </a:r>
            <a:endParaRPr lang="en-US" sz="5767" dirty="0"/>
          </a:p>
        </p:txBody>
      </p:sp>
      <p:sp>
        <p:nvSpPr>
          <p:cNvPr id="3" name="Object 3"/>
          <p:cNvSpPr txBox="1"/>
          <p:nvPr/>
        </p:nvSpPr>
        <p:spPr>
          <a:xfrm>
            <a:off x="703910" y="4823975"/>
            <a:ext cx="5427334" cy="480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87" b="1" kern="0" spc="-67" dirty="0">
                <a:solidFill>
                  <a:schemeClr val="bg1">
                    <a:lumMod val="50000"/>
                  </a:schemeClr>
                </a:solidFill>
                <a:latin typeface="나눔스퀘어" pitchFamily="34" charset="0"/>
                <a:ea typeface="나눔스퀘어" panose="020B0503020000020004" pitchFamily="50" charset="-127"/>
              </a:rPr>
              <a:t>전국 재난문자 지도</a:t>
            </a:r>
            <a:endParaRPr lang="en-US" sz="2087" b="1" dirty="0">
              <a:solidFill>
                <a:schemeClr val="bg1">
                  <a:lumMod val="50000"/>
                </a:schemeClr>
              </a:solidFill>
              <a:latin typeface="나눔스퀘어" panose="020B0503020000020004" pitchFamily="50" charset="-127"/>
              <a:ea typeface="나눔스퀘어" panose="020B0503020000020004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7560" y="5704168"/>
            <a:ext cx="4967317" cy="3880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753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2020 </a:t>
            </a:r>
            <a:r>
              <a:rPr lang="ko-KR" altLang="en-US" sz="1753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컴퓨터과학종합설계</a:t>
            </a:r>
            <a:endParaRPr lang="en-US" sz="175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02376" y="4852545"/>
            <a:ext cx="3285714" cy="66449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kern="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2014920019  </a:t>
            </a:r>
            <a:r>
              <a:rPr lang="ko-KR" altLang="en-US" kern="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서태후</a:t>
            </a:r>
            <a:endParaRPr lang="en-US" altLang="ko-KR" kern="0" spc="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itchFamily="34" charset="0"/>
            </a:endParaRPr>
          </a:p>
          <a:p>
            <a:pPr algn="r"/>
            <a:r>
              <a:rPr lang="en-US" altLang="ko-KR" kern="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2014920015  </a:t>
            </a:r>
            <a:r>
              <a:rPr lang="ko-KR" altLang="en-US" kern="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박승록</a:t>
            </a:r>
            <a:endParaRPr lang="en-US" spc="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kern="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2014920016  </a:t>
            </a:r>
            <a:r>
              <a:rPr lang="ko-KR" altLang="en-US" kern="0" spc="1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박예찬</a:t>
            </a:r>
            <a:endParaRPr lang="en-US" altLang="ko-KR" kern="0" spc="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itchFamily="34" charset="0"/>
            </a:endParaRPr>
          </a:p>
          <a:p>
            <a:pPr algn="r"/>
            <a:r>
              <a:rPr lang="en-US" altLang="ko-KR" kern="0" spc="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2014920030  </a:t>
            </a:r>
            <a:r>
              <a:rPr lang="ko-KR" altLang="en-US" kern="0" spc="1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육영훈</a:t>
            </a:r>
            <a:endParaRPr lang="en-US" altLang="ko-KR" kern="0" spc="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itchFamily="34" charset="0"/>
            </a:endParaRPr>
          </a:p>
          <a:p>
            <a:pPr algn="r"/>
            <a:endParaRPr lang="en-US" spc="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040381" y="4690219"/>
            <a:ext cx="298413" cy="59492"/>
            <a:chOff x="16761905" y="7933333"/>
            <a:chExt cx="447619" cy="89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279367"/>
            <a:ext cx="12192000" cy="578634"/>
            <a:chOff x="-1409524" y="9419048"/>
            <a:chExt cx="20571429" cy="14793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"/>
            <a:ext cx="12192000" cy="3730099"/>
            <a:chOff x="-1409524" y="-247619"/>
            <a:chExt cx="20571429" cy="58427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EA49C733-439E-4062-8C36-660FEFA6ED33}"/>
              </a:ext>
            </a:extLst>
          </p:cNvPr>
          <p:cNvSpPr txBox="1"/>
          <p:nvPr/>
        </p:nvSpPr>
        <p:spPr>
          <a:xfrm>
            <a:off x="8705928" y="4170835"/>
            <a:ext cx="2862095" cy="3880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53" kern="0" spc="-67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#</a:t>
            </a:r>
            <a:r>
              <a:rPr lang="ko-KR" altLang="en-US" sz="1753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컴퓨터과학부</a:t>
            </a:r>
            <a:r>
              <a:rPr lang="en-US" sz="1753" kern="0" spc="-67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 </a:t>
            </a:r>
            <a:r>
              <a:rPr lang="en-US" sz="1753" kern="0" spc="-67" dirty="0">
                <a:solidFill>
                  <a:srgbClr val="FF7062"/>
                </a:solidFill>
                <a:latin typeface="나눔스퀘어 ExtraBold" pitchFamily="34" charset="0"/>
                <a:cs typeface="나눔스퀘어 ExtraBold" pitchFamily="34" charset="0"/>
              </a:rPr>
              <a:t> </a:t>
            </a:r>
            <a:r>
              <a:rPr lang="en-US" sz="1753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</a:t>
            </a:r>
            <a:r>
              <a:rPr lang="ko-KR" altLang="en-US" sz="1753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팀 </a:t>
            </a:r>
            <a:r>
              <a:rPr lang="ko-KR" altLang="en-US" sz="1753" kern="0" spc="-67" dirty="0" err="1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거벤져스</a:t>
            </a:r>
            <a:endParaRPr lang="en-US" sz="175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91956" y="2578625"/>
            <a:ext cx="8958722" cy="1926263"/>
          </a:xfrm>
          <a:prstGeom prst="rect">
            <a:avLst/>
          </a:prstGeom>
          <a:noFill/>
        </p:spPr>
        <p:txBody>
          <a:bodyPr wrap="square" rtlCol="0"/>
          <a:lstStyle/>
          <a:p>
            <a:pPr fontAlgn="base">
              <a:lnSpc>
                <a:spcPct val="2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분석으로 도출된 시각자료를 활용함으로써 사용자에게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재난의 위험성에 대한 경각심을 불러 일으킬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fontAlgn="base">
              <a:lnSpc>
                <a:spcPct val="2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따라 재난의 확산 및 피해 정도를 줄이는데 기여할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899" y="1806662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67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2. </a:t>
            </a:r>
            <a:r>
              <a:rPr lang="ko-KR" altLang="en-US" sz="2667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사회적 파급효과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#01.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과제 개요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#3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프로젝트 효과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16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9722840" y="-1"/>
            <a:ext cx="2469159" cy="6858001"/>
            <a:chOff x="-1409524" y="-76190"/>
            <a:chExt cx="20571429" cy="14793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76190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279367"/>
            <a:ext cx="12192000" cy="578634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252E97D-B714-4810-BB92-5194AE482757}"/>
              </a:ext>
            </a:extLst>
          </p:cNvPr>
          <p:cNvSpPr txBox="1"/>
          <p:nvPr/>
        </p:nvSpPr>
        <p:spPr>
          <a:xfrm>
            <a:off x="10704352" y="99285"/>
            <a:ext cx="1203207" cy="915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70" kern="0" spc="-200" dirty="0">
                <a:solidFill>
                  <a:srgbClr val="FFFFFF"/>
                </a:solidFill>
                <a:latin typeface="Franklin Gothic Heavy" pitchFamily="34" charset="0"/>
                <a:cs typeface="Franklin Gothic Heavy" pitchFamily="34" charset="0"/>
              </a:rPr>
              <a:t>#02</a:t>
            </a:r>
            <a:endParaRPr lang="en-US" sz="4470" dirty="0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AB9C5A1F-7B34-4CCE-8BA3-91829339CB6E}"/>
              </a:ext>
            </a:extLst>
          </p:cNvPr>
          <p:cNvSpPr txBox="1"/>
          <p:nvPr/>
        </p:nvSpPr>
        <p:spPr>
          <a:xfrm>
            <a:off x="703910" y="367165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#1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 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경쟁제품 조사 비교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73C2EDB2-7730-42CF-A420-4B556D3B137A}"/>
              </a:ext>
            </a:extLst>
          </p:cNvPr>
          <p:cNvGrpSpPr/>
          <p:nvPr/>
        </p:nvGrpSpPr>
        <p:grpSpPr>
          <a:xfrm>
            <a:off x="4228260" y="1014573"/>
            <a:ext cx="1015873" cy="975745"/>
            <a:chOff x="6342389" y="1521859"/>
            <a:chExt cx="1523810" cy="1463617"/>
          </a:xfrm>
        </p:grpSpPr>
        <p:pic>
          <p:nvPicPr>
            <p:cNvPr id="32" name="Object 36">
              <a:extLst>
                <a:ext uri="{FF2B5EF4-FFF2-40B4-BE49-F238E27FC236}">
                  <a16:creationId xmlns:a16="http://schemas.microsoft.com/office/drawing/2014/main" id="{60FC0AFA-FDE0-46C5-8591-43821214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389" y="1521859"/>
              <a:ext cx="1523810" cy="1463617"/>
            </a:xfrm>
            <a:prstGeom prst="rect">
              <a:avLst/>
            </a:prstGeom>
          </p:spPr>
        </p:pic>
      </p:grpSp>
      <p:sp>
        <p:nvSpPr>
          <p:cNvPr id="34" name="Object 39">
            <a:extLst>
              <a:ext uri="{FF2B5EF4-FFF2-40B4-BE49-F238E27FC236}">
                <a16:creationId xmlns:a16="http://schemas.microsoft.com/office/drawing/2014/main" id="{608D4996-F2ED-46FD-83EB-E35696E7EB7E}"/>
              </a:ext>
            </a:extLst>
          </p:cNvPr>
          <p:cNvSpPr txBox="1"/>
          <p:nvPr/>
        </p:nvSpPr>
        <p:spPr>
          <a:xfrm>
            <a:off x="1442146" y="2080491"/>
            <a:ext cx="6588100" cy="7083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267" kern="0" spc="-133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시장 분석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Object 41">
            <a:extLst>
              <a:ext uri="{FF2B5EF4-FFF2-40B4-BE49-F238E27FC236}">
                <a16:creationId xmlns:a16="http://schemas.microsoft.com/office/drawing/2014/main" id="{9157D233-0CE5-4CA4-AF34-E51157E5E996}"/>
              </a:ext>
            </a:extLst>
          </p:cNvPr>
          <p:cNvSpPr txBox="1"/>
          <p:nvPr/>
        </p:nvSpPr>
        <p:spPr>
          <a:xfrm rot="5400000">
            <a:off x="8872414" y="2690354"/>
            <a:ext cx="4797944" cy="1465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100" kern="0" spc="-10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Market</a:t>
            </a:r>
            <a:r>
              <a:rPr lang="ko-KR" altLang="en-US" sz="4100" kern="0" spc="-10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 </a:t>
            </a:r>
            <a:r>
              <a:rPr lang="en-US" altLang="ko-KR" sz="4100" kern="0" spc="-10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Analysis</a:t>
            </a:r>
            <a:endParaRPr lang="en-US" dirty="0">
              <a:latin typeface="Franklin Gothic Heavy" panose="020B0903020102020204" pitchFamily="34" charset="0"/>
            </a:endParaRP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2476E1BF-67B6-4BC9-AEB2-301CBB0125B6}"/>
              </a:ext>
            </a:extLst>
          </p:cNvPr>
          <p:cNvSpPr txBox="1"/>
          <p:nvPr/>
        </p:nvSpPr>
        <p:spPr>
          <a:xfrm>
            <a:off x="975498" y="4069126"/>
            <a:ext cx="3420326" cy="725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1667" kern="0" spc="-67" dirty="0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· </a:t>
            </a:r>
            <a:r>
              <a:rPr lang="ko-KR" altLang="en-US" sz="1667" kern="0" spc="-67" dirty="0" err="1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안전디딤돌</a:t>
            </a: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19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69986" y="2352485"/>
            <a:ext cx="7629649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fontAlgn="base"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행정안전부에서 만든 어플리케이션으로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지역별로 분류하여 조회할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8009" y="1806662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67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1. </a:t>
            </a:r>
            <a:r>
              <a:rPr lang="ko-KR" altLang="en-US" sz="2667" b="1" kern="0" spc="-67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안전디딤돌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#02.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 분석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경쟁제품 조사 비교 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7DB929F-D960-4EAA-B85D-9A853B703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712" y="-3523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4784520">
            <a:extLst>
              <a:ext uri="{FF2B5EF4-FFF2-40B4-BE49-F238E27FC236}">
                <a16:creationId xmlns:a16="http://schemas.microsoft.com/office/drawing/2014/main" id="{D3B5CA66-CE0C-485F-AB6F-1CA734EA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b="5305"/>
          <a:stretch>
            <a:fillRect/>
          </a:stretch>
        </p:blipFill>
        <p:spPr bwMode="auto">
          <a:xfrm>
            <a:off x="9180390" y="432824"/>
            <a:ext cx="2884880" cy="570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88E710F6-F1C8-452B-B1D5-88B73A041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192" y="-750188"/>
            <a:ext cx="10259580" cy="41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37456752">
            <a:extLst>
              <a:ext uri="{FF2B5EF4-FFF2-40B4-BE49-F238E27FC236}">
                <a16:creationId xmlns:a16="http://schemas.microsoft.com/office/drawing/2014/main" id="{BC51364F-A9A5-4D9C-B238-00FA96E55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9" t="7457" r="9946" b="16866"/>
          <a:stretch>
            <a:fillRect/>
          </a:stretch>
        </p:blipFill>
        <p:spPr bwMode="auto">
          <a:xfrm>
            <a:off x="6320375" y="432824"/>
            <a:ext cx="2793321" cy="570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4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35045" y="1806662"/>
            <a:ext cx="4006300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667" b="1" kern="0" spc="-67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안전디딤돌</a:t>
            </a:r>
            <a:r>
              <a:rPr lang="ko-KR" altLang="en-US" sz="2667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   </a:t>
            </a:r>
            <a:r>
              <a:rPr lang="en-US" altLang="ko-KR" sz="2667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VS   </a:t>
            </a:r>
            <a:r>
              <a:rPr lang="ko-KR" altLang="en-US" sz="2667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레드 존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#02.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 분석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경쟁제품 조사 비교 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7DB929F-D960-4EAA-B85D-9A853B703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712" y="-3523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8E710F6-F1C8-452B-B1D5-88B73A041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192" y="-750188"/>
            <a:ext cx="10259580" cy="41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E1ABAF-9D38-4D27-B59F-A4D6A7981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762132"/>
              </p:ext>
            </p:extLst>
          </p:nvPr>
        </p:nvGraphicFramePr>
        <p:xfrm>
          <a:off x="1517213" y="2988309"/>
          <a:ext cx="9157572" cy="1713232"/>
        </p:xfrm>
        <a:graphic>
          <a:graphicData uri="http://schemas.openxmlformats.org/drawingml/2006/table">
            <a:tbl>
              <a:tblPr/>
              <a:tblGrid>
                <a:gridCol w="1327670">
                  <a:extLst>
                    <a:ext uri="{9D8B030D-6E8A-4147-A177-3AD203B41FA5}">
                      <a16:colId xmlns:a16="http://schemas.microsoft.com/office/drawing/2014/main" val="3180075231"/>
                    </a:ext>
                  </a:extLst>
                </a:gridCol>
                <a:gridCol w="3914951">
                  <a:extLst>
                    <a:ext uri="{9D8B030D-6E8A-4147-A177-3AD203B41FA5}">
                      <a16:colId xmlns:a16="http://schemas.microsoft.com/office/drawing/2014/main" val="3046911847"/>
                    </a:ext>
                  </a:extLst>
                </a:gridCol>
                <a:gridCol w="3914951">
                  <a:extLst>
                    <a:ext uri="{9D8B030D-6E8A-4147-A177-3AD203B41FA5}">
                      <a16:colId xmlns:a16="http://schemas.microsoft.com/office/drawing/2014/main" val="697063055"/>
                    </a:ext>
                  </a:extLst>
                </a:gridCol>
              </a:tblGrid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안전디딤돌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레드 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210754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 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재난별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위험레벨별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기간별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078664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서비스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제공하지 않음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112894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시각자료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제공하지 않음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레드 존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pie chart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8063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9A587FEF-D201-4882-9616-DDC18A9CB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8" y="3387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2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9722840" y="-1"/>
            <a:ext cx="2469159" cy="6858001"/>
            <a:chOff x="-1409524" y="-76190"/>
            <a:chExt cx="20571429" cy="14793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76190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279367"/>
            <a:ext cx="12192000" cy="578634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252E97D-B714-4810-BB92-5194AE482757}"/>
              </a:ext>
            </a:extLst>
          </p:cNvPr>
          <p:cNvSpPr txBox="1"/>
          <p:nvPr/>
        </p:nvSpPr>
        <p:spPr>
          <a:xfrm>
            <a:off x="10704352" y="99285"/>
            <a:ext cx="1203207" cy="915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70" kern="0" spc="-200" dirty="0">
                <a:solidFill>
                  <a:srgbClr val="FFFFFF"/>
                </a:solidFill>
                <a:latin typeface="Franklin Gothic Heavy" pitchFamily="34" charset="0"/>
                <a:cs typeface="Franklin Gothic Heavy" pitchFamily="34" charset="0"/>
              </a:rPr>
              <a:t>#03</a:t>
            </a:r>
            <a:endParaRPr lang="en-US" sz="4470" dirty="0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AB9C5A1F-7B34-4CCE-8BA3-91829339CB6E}"/>
              </a:ext>
            </a:extLst>
          </p:cNvPr>
          <p:cNvSpPr txBox="1"/>
          <p:nvPr/>
        </p:nvSpPr>
        <p:spPr>
          <a:xfrm>
            <a:off x="1614552" y="367165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#1</a:t>
            </a:r>
            <a:r>
              <a:rPr lang="en-US" sz="2000" b="1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 </a:t>
            </a:r>
            <a:r>
              <a:rPr lang="ko-KR" altLang="en-US" sz="2000" b="1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요구사항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분석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73C2EDB2-7730-42CF-A420-4B556D3B137A}"/>
              </a:ext>
            </a:extLst>
          </p:cNvPr>
          <p:cNvGrpSpPr/>
          <p:nvPr/>
        </p:nvGrpSpPr>
        <p:grpSpPr>
          <a:xfrm>
            <a:off x="4228260" y="1014573"/>
            <a:ext cx="1015873" cy="975745"/>
            <a:chOff x="6342389" y="1521859"/>
            <a:chExt cx="1523810" cy="1463617"/>
          </a:xfrm>
        </p:grpSpPr>
        <p:pic>
          <p:nvPicPr>
            <p:cNvPr id="32" name="Object 36">
              <a:extLst>
                <a:ext uri="{FF2B5EF4-FFF2-40B4-BE49-F238E27FC236}">
                  <a16:creationId xmlns:a16="http://schemas.microsoft.com/office/drawing/2014/main" id="{60FC0AFA-FDE0-46C5-8591-43821214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389" y="1521859"/>
              <a:ext cx="1523810" cy="1463617"/>
            </a:xfrm>
            <a:prstGeom prst="rect">
              <a:avLst/>
            </a:prstGeom>
          </p:spPr>
        </p:pic>
      </p:grpSp>
      <p:sp>
        <p:nvSpPr>
          <p:cNvPr id="34" name="Object 39">
            <a:extLst>
              <a:ext uri="{FF2B5EF4-FFF2-40B4-BE49-F238E27FC236}">
                <a16:creationId xmlns:a16="http://schemas.microsoft.com/office/drawing/2014/main" id="{608D4996-F2ED-46FD-83EB-E35696E7EB7E}"/>
              </a:ext>
            </a:extLst>
          </p:cNvPr>
          <p:cNvSpPr txBox="1"/>
          <p:nvPr/>
        </p:nvSpPr>
        <p:spPr>
          <a:xfrm>
            <a:off x="1442146" y="2069064"/>
            <a:ext cx="6588100" cy="7083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267" kern="0" spc="-133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설  계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Object 41">
            <a:extLst>
              <a:ext uri="{FF2B5EF4-FFF2-40B4-BE49-F238E27FC236}">
                <a16:creationId xmlns:a16="http://schemas.microsoft.com/office/drawing/2014/main" id="{9157D233-0CE5-4CA4-AF34-E51157E5E996}"/>
              </a:ext>
            </a:extLst>
          </p:cNvPr>
          <p:cNvSpPr txBox="1"/>
          <p:nvPr/>
        </p:nvSpPr>
        <p:spPr>
          <a:xfrm rot="5400000">
            <a:off x="8872414" y="2690354"/>
            <a:ext cx="4797944" cy="1465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100" kern="0" spc="-10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Design</a:t>
            </a:r>
            <a:endParaRPr lang="en-US" dirty="0">
              <a:latin typeface="Franklin Gothic Heavy" panose="020B0903020102020204" pitchFamily="34" charset="0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3ACF103-36B4-4A89-A4C0-252952E45503}"/>
              </a:ext>
            </a:extLst>
          </p:cNvPr>
          <p:cNvSpPr txBox="1"/>
          <p:nvPr/>
        </p:nvSpPr>
        <p:spPr>
          <a:xfrm>
            <a:off x="3945850" y="367165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#2</a:t>
            </a:r>
            <a:r>
              <a:rPr lang="en-US" sz="2000" b="1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 </a:t>
            </a:r>
            <a:r>
              <a:rPr lang="ko-KR" altLang="en-US" sz="2000" b="1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시스템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설계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6A53DFE0-20B5-47A9-B21C-EE2F269CAD24}"/>
              </a:ext>
            </a:extLst>
          </p:cNvPr>
          <p:cNvSpPr txBox="1"/>
          <p:nvPr/>
        </p:nvSpPr>
        <p:spPr>
          <a:xfrm>
            <a:off x="6122377" y="367165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#3</a:t>
            </a:r>
            <a:r>
              <a:rPr lang="en-US" sz="2000" b="1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 </a:t>
            </a:r>
            <a:r>
              <a:rPr lang="ko-KR" altLang="en-US" sz="2000" b="1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화면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설계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C653C669-0FBE-40BE-916A-03597B24FDF1}"/>
              </a:ext>
            </a:extLst>
          </p:cNvPr>
          <p:cNvSpPr txBox="1"/>
          <p:nvPr/>
        </p:nvSpPr>
        <p:spPr>
          <a:xfrm>
            <a:off x="6393965" y="4069126"/>
            <a:ext cx="3420326" cy="725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1667" kern="0" spc="-67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· UI </a:t>
            </a:r>
            <a:r>
              <a:rPr lang="ko-KR" altLang="en-US" sz="1667" kern="0" spc="-67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설계</a:t>
            </a:r>
            <a:endParaRPr lang="en-US" altLang="ko-KR" sz="1667" kern="0" spc="-67">
              <a:solidFill>
                <a:srgbClr val="7878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67" kern="0" spc="-67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· </a:t>
            </a:r>
            <a:r>
              <a:rPr lang="ko-KR" altLang="en-US" sz="1667" kern="0" spc="-67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화면 </a:t>
            </a:r>
            <a:r>
              <a:rPr lang="ko-KR" altLang="en-US" sz="1667" kern="0" spc="-67" dirty="0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정의</a:t>
            </a:r>
            <a:endParaRPr lang="en-US" altLang="ko-KR" sz="1667" kern="0" spc="-67">
              <a:solidFill>
                <a:srgbClr val="7878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667" kern="0" spc="-67" dirty="0">
              <a:solidFill>
                <a:srgbClr val="7878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6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6830" y="1663461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지역의 재난 문자 리스트를 볼 수 있어야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2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R2.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알기 쉽고 익숙한 인터페이스를 사용해야 한다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R3.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분석 결과를 쉽게 이해할 수 있어야 한다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요구사항</a:t>
            </a:r>
            <a:r>
              <a:rPr lang="en-US" altLang="ko-KR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분석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75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6830" y="1663461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지역의 재난 문자 리스트를 볼 수 있어야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요구사항</a:t>
            </a:r>
            <a:r>
              <a:rPr lang="en-US" altLang="ko-KR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분석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487408-661F-4FE4-95AA-0F8CDF7404E1}"/>
              </a:ext>
            </a:extLst>
          </p:cNvPr>
          <p:cNvSpPr/>
          <p:nvPr/>
        </p:nvSpPr>
        <p:spPr>
          <a:xfrm>
            <a:off x="866830" y="2374338"/>
            <a:ext cx="8335861" cy="57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F1.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 기능을 추가하여 사용자가 원하는 문자 리스트를 제공한다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9636E-BB61-4AC7-A972-47C0C1136399}"/>
              </a:ext>
            </a:extLst>
          </p:cNvPr>
          <p:cNvSpPr txBox="1"/>
          <p:nvPr/>
        </p:nvSpPr>
        <p:spPr>
          <a:xfrm>
            <a:off x="1450213" y="3073856"/>
            <a:ext cx="8335861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재난분류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기상특보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질병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other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지역설정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위험레벨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INFO, WARNING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기간설정</a:t>
            </a:r>
          </a:p>
        </p:txBody>
      </p:sp>
    </p:spTree>
    <p:extLst>
      <p:ext uri="{BB962C8B-B14F-4D97-AF65-F5344CB8AC3E}">
        <p14:creationId xmlns:p14="http://schemas.microsoft.com/office/powerpoint/2010/main" val="16676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6830" y="1663461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R2.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알기 쉽고 익숙한 인터페이스를 사용해야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요구사항</a:t>
            </a:r>
            <a:r>
              <a:rPr lang="en-US" altLang="ko-KR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분석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487408-661F-4FE4-95AA-0F8CDF7404E1}"/>
              </a:ext>
            </a:extLst>
          </p:cNvPr>
          <p:cNvSpPr/>
          <p:nvPr/>
        </p:nvSpPr>
        <p:spPr>
          <a:xfrm>
            <a:off x="866830" y="2374338"/>
            <a:ext cx="10458340" cy="568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F2.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/>
              <a:t>사용자에게 친숙한 인터페이스를 사용하여 사용자가 각 기능의 결과를 예측할 수 있도록 한다</a:t>
            </a:r>
            <a:r>
              <a:rPr lang="en-US" altLang="ko-KR" dirty="0"/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B6CED-2676-47D9-964E-68644A6A2009}"/>
              </a:ext>
            </a:extLst>
          </p:cNvPr>
          <p:cNvSpPr txBox="1"/>
          <p:nvPr/>
        </p:nvSpPr>
        <p:spPr>
          <a:xfrm>
            <a:off x="1450213" y="3073856"/>
            <a:ext cx="8335861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상용되는 지도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카카오맵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버튼의 기능을 나타내는 아이콘과 텍스트를 적절히 배치</a:t>
            </a:r>
          </a:p>
        </p:txBody>
      </p:sp>
    </p:spTree>
    <p:extLst>
      <p:ext uri="{BB962C8B-B14F-4D97-AF65-F5344CB8AC3E}">
        <p14:creationId xmlns:p14="http://schemas.microsoft.com/office/powerpoint/2010/main" val="127113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6830" y="1663461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분석 결과를 쉽게 이해할 수 있어야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요구사항</a:t>
            </a:r>
            <a:r>
              <a:rPr lang="en-US" altLang="ko-KR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분석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487408-661F-4FE4-95AA-0F8CDF7404E1}"/>
              </a:ext>
            </a:extLst>
          </p:cNvPr>
          <p:cNvSpPr/>
          <p:nvPr/>
        </p:nvSpPr>
        <p:spPr>
          <a:xfrm>
            <a:off x="866830" y="2374338"/>
            <a:ext cx="8335861" cy="57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F3.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분석 결과를 레드 존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(red-zone)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파이 차트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(pie chart)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나타낸다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B6CED-2676-47D9-964E-68644A6A2009}"/>
              </a:ext>
            </a:extLst>
          </p:cNvPr>
          <p:cNvSpPr txBox="1"/>
          <p:nvPr/>
        </p:nvSpPr>
        <p:spPr>
          <a:xfrm>
            <a:off x="1450213" y="3073856"/>
            <a:ext cx="8590080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위에 각 지역의 위험 정도를 나타내는 붉은 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레드 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레드 존의 크기는 필터가 적용된 각 지역의 문자수를 필터가 적용된 전국의 문자수로 나눈 비율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필터가 적용된 재난 문자의 분석 결과를 시각자료인 파이 차트로 나타냄</a:t>
            </a:r>
          </a:p>
        </p:txBody>
      </p:sp>
    </p:spTree>
    <p:extLst>
      <p:ext uri="{BB962C8B-B14F-4D97-AF65-F5344CB8AC3E}">
        <p14:creationId xmlns:p14="http://schemas.microsoft.com/office/powerpoint/2010/main" val="390690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495649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#2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시스템 설계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18498816">
            <a:extLst>
              <a:ext uri="{FF2B5EF4-FFF2-40B4-BE49-F238E27FC236}">
                <a16:creationId xmlns:a16="http://schemas.microsoft.com/office/drawing/2014/main" id="{987BC6B9-CBB6-459D-B58D-D2022DF4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4" y="1621441"/>
            <a:ext cx="8167666" cy="427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23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#00.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개정 이력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33045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개정 이력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D042FC8-1D04-401E-9813-69682F4458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3247093"/>
              </p:ext>
            </p:extLst>
          </p:nvPr>
        </p:nvGraphicFramePr>
        <p:xfrm>
          <a:off x="1716946" y="1354838"/>
          <a:ext cx="8758106" cy="48268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125">
                  <a:extLst>
                    <a:ext uri="{9D8B030D-6E8A-4147-A177-3AD203B41FA5}">
                      <a16:colId xmlns:a16="http://schemas.microsoft.com/office/drawing/2014/main" val="2693891903"/>
                    </a:ext>
                  </a:extLst>
                </a:gridCol>
                <a:gridCol w="1627464">
                  <a:extLst>
                    <a:ext uri="{9D8B030D-6E8A-4147-A177-3AD203B41FA5}">
                      <a16:colId xmlns:a16="http://schemas.microsoft.com/office/drawing/2014/main" val="205670317"/>
                    </a:ext>
                  </a:extLst>
                </a:gridCol>
                <a:gridCol w="1518407">
                  <a:extLst>
                    <a:ext uri="{9D8B030D-6E8A-4147-A177-3AD203B41FA5}">
                      <a16:colId xmlns:a16="http://schemas.microsoft.com/office/drawing/2014/main" val="2915523633"/>
                    </a:ext>
                  </a:extLst>
                </a:gridCol>
                <a:gridCol w="2818701">
                  <a:extLst>
                    <a:ext uri="{9D8B030D-6E8A-4147-A177-3AD203B41FA5}">
                      <a16:colId xmlns:a16="http://schemas.microsoft.com/office/drawing/2014/main" val="1922289363"/>
                    </a:ext>
                  </a:extLst>
                </a:gridCol>
                <a:gridCol w="1669409">
                  <a:extLst>
                    <a:ext uri="{9D8B030D-6E8A-4147-A177-3AD203B41FA5}">
                      <a16:colId xmlns:a16="http://schemas.microsoft.com/office/drawing/2014/main" val="3664415329"/>
                    </a:ext>
                  </a:extLst>
                </a:gridCol>
              </a:tblGrid>
              <a:tr h="536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개정번호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개정자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개정내용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231778"/>
                  </a:ext>
                </a:extLst>
              </a:tr>
              <a:tr h="536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001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2020-06-10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거벤져스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초안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138368"/>
                  </a:ext>
                </a:extLst>
              </a:tr>
              <a:tr h="536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002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2020-06-24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거벤져스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설계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67718"/>
                  </a:ext>
                </a:extLst>
              </a:tr>
              <a:tr h="536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003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2020-06-25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거벤져스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TODO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653966"/>
                  </a:ext>
                </a:extLst>
              </a:tr>
              <a:tr h="5363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88104"/>
                  </a:ext>
                </a:extLst>
              </a:tr>
              <a:tr h="5363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279423"/>
                  </a:ext>
                </a:extLst>
              </a:tr>
              <a:tr h="5363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378512"/>
                  </a:ext>
                </a:extLst>
              </a:tr>
              <a:tr h="5363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454305"/>
                  </a:ext>
                </a:extLst>
              </a:tr>
              <a:tr h="5363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22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8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4B5917F-CDD0-49DA-889C-F09A0516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536" y="0"/>
            <a:ext cx="5882925" cy="62174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495649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#3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화면 설계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0B832A4-DFA2-4A1D-9566-87327285E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207" y="1364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0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24130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로딩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(UI-S1-001)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어플리케이션이 시작하기 전에 로딩 이미지를 출력한다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FB79F5C-8EFA-4832-8CBB-4A14ABBBF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97" y="1606652"/>
            <a:ext cx="1072282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ABE278B4-1BD9-4DF1-BE07-EC64ACFFF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" y="331969"/>
            <a:ext cx="2659188" cy="576157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D29DAEF-9159-4D01-986C-4B4BA7AAF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428619"/>
              </p:ext>
            </p:extLst>
          </p:nvPr>
        </p:nvGraphicFramePr>
        <p:xfrm>
          <a:off x="4116576" y="1213277"/>
          <a:ext cx="6094222" cy="558038"/>
        </p:xfrm>
        <a:graphic>
          <a:graphicData uri="http://schemas.openxmlformats.org/drawingml/2006/table">
            <a:tbl>
              <a:tblPr/>
              <a:tblGrid>
                <a:gridCol w="782574">
                  <a:extLst>
                    <a:ext uri="{9D8B030D-6E8A-4147-A177-3AD203B41FA5}">
                      <a16:colId xmlns:a16="http://schemas.microsoft.com/office/drawing/2014/main" val="4057958760"/>
                    </a:ext>
                  </a:extLst>
                </a:gridCol>
                <a:gridCol w="1105535">
                  <a:extLst>
                    <a:ext uri="{9D8B030D-6E8A-4147-A177-3AD203B41FA5}">
                      <a16:colId xmlns:a16="http://schemas.microsoft.com/office/drawing/2014/main" val="1284099541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460354850"/>
                    </a:ext>
                  </a:extLst>
                </a:gridCol>
                <a:gridCol w="3205353">
                  <a:extLst>
                    <a:ext uri="{9D8B030D-6E8A-4147-A177-3AD203B41FA5}">
                      <a16:colId xmlns:a16="http://schemas.microsoft.com/office/drawing/2014/main" val="206544956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2532"/>
                  </a:ext>
                </a:extLst>
              </a:tr>
              <a:tr h="260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출력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로딩 이미지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로딩 이미지를 출력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68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DF0AFC6-CCB0-40B1-9670-57303C5F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4" y="331969"/>
            <a:ext cx="2659188" cy="5761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24130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(UI-S1-002)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받아와 설정한 지역에 대한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4130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정보를 출력한다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5DC5028-F9BF-4704-9AB3-75223C98A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51099"/>
              </p:ext>
            </p:extLst>
          </p:nvPr>
        </p:nvGraphicFramePr>
        <p:xfrm>
          <a:off x="4023697" y="1564797"/>
          <a:ext cx="7582822" cy="1438275"/>
        </p:xfrm>
        <a:graphic>
          <a:graphicData uri="http://schemas.openxmlformats.org/drawingml/2006/table">
            <a:tbl>
              <a:tblPr/>
              <a:tblGrid>
                <a:gridCol w="972314">
                  <a:extLst>
                    <a:ext uri="{9D8B030D-6E8A-4147-A177-3AD203B41FA5}">
                      <a16:colId xmlns:a16="http://schemas.microsoft.com/office/drawing/2014/main" val="18985798"/>
                    </a:ext>
                  </a:extLst>
                </a:gridCol>
                <a:gridCol w="972314">
                  <a:extLst>
                    <a:ext uri="{9D8B030D-6E8A-4147-A177-3AD203B41FA5}">
                      <a16:colId xmlns:a16="http://schemas.microsoft.com/office/drawing/2014/main" val="3818593935"/>
                    </a:ext>
                  </a:extLst>
                </a:gridCol>
                <a:gridCol w="2819097">
                  <a:extLst>
                    <a:ext uri="{9D8B030D-6E8A-4147-A177-3AD203B41FA5}">
                      <a16:colId xmlns:a16="http://schemas.microsoft.com/office/drawing/2014/main" val="3711137635"/>
                    </a:ext>
                  </a:extLst>
                </a:gridCol>
                <a:gridCol w="2819097">
                  <a:extLst>
                    <a:ext uri="{9D8B030D-6E8A-4147-A177-3AD203B41FA5}">
                      <a16:colId xmlns:a16="http://schemas.microsoft.com/office/drawing/2014/main" val="236772985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52743"/>
                  </a:ext>
                </a:extLst>
              </a:tr>
              <a:tr h="28981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조작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 설정 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88288"/>
                  </a:ext>
                </a:extLst>
              </a:tr>
              <a:tr h="289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위치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위치를 기반으로 지도를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21532"/>
                  </a:ext>
                </a:extLst>
              </a:tr>
              <a:tr h="289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 보기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 정보 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86375"/>
                  </a:ext>
                </a:extLst>
              </a:tr>
              <a:tr h="289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856790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4FB79F5C-8EFA-4832-8CBB-4A14ABBBF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97" y="1606652"/>
            <a:ext cx="1072282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5D6C07-C0D3-4F9B-A632-6A3711B70C2E}"/>
              </a:ext>
            </a:extLst>
          </p:cNvPr>
          <p:cNvSpPr/>
          <p:nvPr/>
        </p:nvSpPr>
        <p:spPr>
          <a:xfrm>
            <a:off x="5070802" y="1866298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734EF8-42C9-4E5A-8316-911F3B9DB375}"/>
              </a:ext>
            </a:extLst>
          </p:cNvPr>
          <p:cNvSpPr/>
          <p:nvPr/>
        </p:nvSpPr>
        <p:spPr>
          <a:xfrm>
            <a:off x="1622457" y="5273826"/>
            <a:ext cx="824596" cy="431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E236E9-3138-444E-880A-587CC0AB40A8}"/>
              </a:ext>
            </a:extLst>
          </p:cNvPr>
          <p:cNvSpPr/>
          <p:nvPr/>
        </p:nvSpPr>
        <p:spPr>
          <a:xfrm>
            <a:off x="5070802" y="2154031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B6AC2A-B761-4E0C-AF48-9B4B226065EF}"/>
              </a:ext>
            </a:extLst>
          </p:cNvPr>
          <p:cNvSpPr/>
          <p:nvPr/>
        </p:nvSpPr>
        <p:spPr>
          <a:xfrm>
            <a:off x="2905125" y="5306806"/>
            <a:ext cx="388246" cy="341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45FC3D-B8A5-4535-A792-8E7960AE99BF}"/>
              </a:ext>
            </a:extLst>
          </p:cNvPr>
          <p:cNvSpPr/>
          <p:nvPr/>
        </p:nvSpPr>
        <p:spPr>
          <a:xfrm>
            <a:off x="5070802" y="2452268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EF4B14-8D38-4685-939B-87E5823AEF85}"/>
              </a:ext>
            </a:extLst>
          </p:cNvPr>
          <p:cNvSpPr/>
          <p:nvPr/>
        </p:nvSpPr>
        <p:spPr>
          <a:xfrm>
            <a:off x="2876550" y="594170"/>
            <a:ext cx="454921" cy="403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096378-405F-4E26-81D1-A90ACD7D8E2B}"/>
              </a:ext>
            </a:extLst>
          </p:cNvPr>
          <p:cNvSpPr/>
          <p:nvPr/>
        </p:nvSpPr>
        <p:spPr>
          <a:xfrm>
            <a:off x="5070802" y="2727670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7B9630-CA72-4A1A-8E96-F9C5DFDB712B}"/>
              </a:ext>
            </a:extLst>
          </p:cNvPr>
          <p:cNvSpPr/>
          <p:nvPr/>
        </p:nvSpPr>
        <p:spPr>
          <a:xfrm>
            <a:off x="751885" y="584545"/>
            <a:ext cx="454922" cy="422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25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304532D-EFDE-4FCD-963D-8AC28DB7A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5" y="346134"/>
            <a:ext cx="2659188" cy="57615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5600" marR="0" indent="-1143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필터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(UI-S1-003)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정보에 대한 세부 정보를 설정한다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270FE1-92D9-4350-BE13-545C0C9E8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60887"/>
              </p:ext>
            </p:extLst>
          </p:nvPr>
        </p:nvGraphicFramePr>
        <p:xfrm>
          <a:off x="3887944" y="1213769"/>
          <a:ext cx="7597770" cy="2336927"/>
        </p:xfrm>
        <a:graphic>
          <a:graphicData uri="http://schemas.openxmlformats.org/drawingml/2006/table">
            <a:tbl>
              <a:tblPr/>
              <a:tblGrid>
                <a:gridCol w="974231">
                  <a:extLst>
                    <a:ext uri="{9D8B030D-6E8A-4147-A177-3AD203B41FA5}">
                      <a16:colId xmlns:a16="http://schemas.microsoft.com/office/drawing/2014/main" val="1211202579"/>
                    </a:ext>
                  </a:extLst>
                </a:gridCol>
                <a:gridCol w="974231">
                  <a:extLst>
                    <a:ext uri="{9D8B030D-6E8A-4147-A177-3AD203B41FA5}">
                      <a16:colId xmlns:a16="http://schemas.microsoft.com/office/drawing/2014/main" val="2640093353"/>
                    </a:ext>
                  </a:extLst>
                </a:gridCol>
                <a:gridCol w="2824654">
                  <a:extLst>
                    <a:ext uri="{9D8B030D-6E8A-4147-A177-3AD203B41FA5}">
                      <a16:colId xmlns:a16="http://schemas.microsoft.com/office/drawing/2014/main" val="1572855275"/>
                    </a:ext>
                  </a:extLst>
                </a:gridCol>
                <a:gridCol w="2824654">
                  <a:extLst>
                    <a:ext uri="{9D8B030D-6E8A-4147-A177-3AD203B41FA5}">
                      <a16:colId xmlns:a16="http://schemas.microsoft.com/office/drawing/2014/main" val="2728794257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80151"/>
                  </a:ext>
                </a:extLst>
              </a:tr>
              <a:tr h="234696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조작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재난 분류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재난 선택 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3196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 설정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 선택 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615262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위험 레벨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위험 레벨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(Info/Warning)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설정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447331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 선택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재난 문자 검색 범위의 시작과 끝을 설정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47584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리셋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설정한 항목들을 전부 초기화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96967"/>
                  </a:ext>
                </a:extLst>
              </a:tr>
              <a:tr h="383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설정한 항목들을 저장해서 지도화면으로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990347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도움말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필터의 각 항목에 대한 설명을 출력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87378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EECA6686-6528-4C3C-8F57-1ADA11EA1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182" y="12133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387135-A668-4D73-A922-E72E783E069E}"/>
              </a:ext>
            </a:extLst>
          </p:cNvPr>
          <p:cNvSpPr/>
          <p:nvPr/>
        </p:nvSpPr>
        <p:spPr>
          <a:xfrm>
            <a:off x="4957035" y="1515309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BF4276-899C-4C8F-BBE8-F7266EEA1F08}"/>
              </a:ext>
            </a:extLst>
          </p:cNvPr>
          <p:cNvSpPr/>
          <p:nvPr/>
        </p:nvSpPr>
        <p:spPr>
          <a:xfrm>
            <a:off x="706285" y="908830"/>
            <a:ext cx="2659188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CDA4C-5F65-4B1E-B664-EC72B120363D}"/>
              </a:ext>
            </a:extLst>
          </p:cNvPr>
          <p:cNvSpPr/>
          <p:nvPr/>
        </p:nvSpPr>
        <p:spPr>
          <a:xfrm>
            <a:off x="4957035" y="1800544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6960E6-8637-4E61-A1F3-EBFF0CC2E0A4}"/>
              </a:ext>
            </a:extLst>
          </p:cNvPr>
          <p:cNvSpPr/>
          <p:nvPr/>
        </p:nvSpPr>
        <p:spPr>
          <a:xfrm>
            <a:off x="706285" y="1203590"/>
            <a:ext cx="2659188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BB3DB4-523E-4552-9AA4-89C64185309B}"/>
              </a:ext>
            </a:extLst>
          </p:cNvPr>
          <p:cNvSpPr/>
          <p:nvPr/>
        </p:nvSpPr>
        <p:spPr>
          <a:xfrm>
            <a:off x="4957035" y="2057731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D830D8-77F7-4E18-B577-2ACDF3053C14}"/>
              </a:ext>
            </a:extLst>
          </p:cNvPr>
          <p:cNvSpPr/>
          <p:nvPr/>
        </p:nvSpPr>
        <p:spPr>
          <a:xfrm>
            <a:off x="706285" y="1488007"/>
            <a:ext cx="2659188" cy="395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89CA45-2DEA-449C-8FEA-97F797623236}"/>
              </a:ext>
            </a:extLst>
          </p:cNvPr>
          <p:cNvSpPr/>
          <p:nvPr/>
        </p:nvSpPr>
        <p:spPr>
          <a:xfrm>
            <a:off x="4957035" y="2346660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4CCA4C-C4E4-43F7-B65B-B0158944D2B7}"/>
              </a:ext>
            </a:extLst>
          </p:cNvPr>
          <p:cNvSpPr/>
          <p:nvPr/>
        </p:nvSpPr>
        <p:spPr>
          <a:xfrm>
            <a:off x="706285" y="1924997"/>
            <a:ext cx="2659188" cy="2224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DE6F72-AE39-4D7B-B8C7-80E7C194C0EB}"/>
              </a:ext>
            </a:extLst>
          </p:cNvPr>
          <p:cNvSpPr/>
          <p:nvPr/>
        </p:nvSpPr>
        <p:spPr>
          <a:xfrm>
            <a:off x="4957035" y="2635589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205744-0E0A-4B21-AA70-79C5DC06F7CD}"/>
              </a:ext>
            </a:extLst>
          </p:cNvPr>
          <p:cNvSpPr/>
          <p:nvPr/>
        </p:nvSpPr>
        <p:spPr>
          <a:xfrm>
            <a:off x="713784" y="5408093"/>
            <a:ext cx="457791" cy="329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339CF0-13C3-4148-B3F1-596B7107A95A}"/>
              </a:ext>
            </a:extLst>
          </p:cNvPr>
          <p:cNvSpPr/>
          <p:nvPr/>
        </p:nvSpPr>
        <p:spPr>
          <a:xfrm>
            <a:off x="4957035" y="2937039"/>
            <a:ext cx="824596" cy="278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08DF6E-5DE1-479A-8CA8-B444D1B54767}"/>
              </a:ext>
            </a:extLst>
          </p:cNvPr>
          <p:cNvSpPr/>
          <p:nvPr/>
        </p:nvSpPr>
        <p:spPr>
          <a:xfrm>
            <a:off x="2924340" y="5389042"/>
            <a:ext cx="457791" cy="403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1D04DC-2962-4611-A5CB-50B33C484264}"/>
              </a:ext>
            </a:extLst>
          </p:cNvPr>
          <p:cNvSpPr/>
          <p:nvPr/>
        </p:nvSpPr>
        <p:spPr>
          <a:xfrm>
            <a:off x="4957035" y="3243867"/>
            <a:ext cx="824596" cy="278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723477-47B9-4356-8BBF-7D36FCF5810A}"/>
              </a:ext>
            </a:extLst>
          </p:cNvPr>
          <p:cNvSpPr/>
          <p:nvPr/>
        </p:nvSpPr>
        <p:spPr>
          <a:xfrm>
            <a:off x="2981325" y="548874"/>
            <a:ext cx="400806" cy="298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15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B13C4E-C734-4EB7-BBD9-322CB22F5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47534"/>
              </p:ext>
            </p:extLst>
          </p:nvPr>
        </p:nvGraphicFramePr>
        <p:xfrm>
          <a:off x="3892613" y="1107393"/>
          <a:ext cx="7966012" cy="2267331"/>
        </p:xfrm>
        <a:graphic>
          <a:graphicData uri="http://schemas.openxmlformats.org/drawingml/2006/table">
            <a:tbl>
              <a:tblPr/>
              <a:tblGrid>
                <a:gridCol w="1021449">
                  <a:extLst>
                    <a:ext uri="{9D8B030D-6E8A-4147-A177-3AD203B41FA5}">
                      <a16:colId xmlns:a16="http://schemas.microsoft.com/office/drawing/2014/main" val="50188980"/>
                    </a:ext>
                  </a:extLst>
                </a:gridCol>
                <a:gridCol w="1021449">
                  <a:extLst>
                    <a:ext uri="{9D8B030D-6E8A-4147-A177-3AD203B41FA5}">
                      <a16:colId xmlns:a16="http://schemas.microsoft.com/office/drawing/2014/main" val="44893291"/>
                    </a:ext>
                  </a:extLst>
                </a:gridCol>
                <a:gridCol w="2961557">
                  <a:extLst>
                    <a:ext uri="{9D8B030D-6E8A-4147-A177-3AD203B41FA5}">
                      <a16:colId xmlns:a16="http://schemas.microsoft.com/office/drawing/2014/main" val="2437863096"/>
                    </a:ext>
                  </a:extLst>
                </a:gridCol>
                <a:gridCol w="2961557">
                  <a:extLst>
                    <a:ext uri="{9D8B030D-6E8A-4147-A177-3AD203B41FA5}">
                      <a16:colId xmlns:a16="http://schemas.microsoft.com/office/drawing/2014/main" val="79763391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184086"/>
                  </a:ext>
                </a:extLst>
              </a:tr>
              <a:tr h="234696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조작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분류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재난 현황을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차적으로 분류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669627"/>
                  </a:ext>
                </a:extLst>
              </a:tr>
              <a:tr h="488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분류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분류에 해당하는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분류에 해당하는 재난을 해당 카테고리 내에서 중복 선택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146850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리셋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설정한 항목들을 전부 초기화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239876"/>
                  </a:ext>
                </a:extLst>
              </a:tr>
              <a:tr h="383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설정한 항목들을 저장해서 필터화면으로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00530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닫기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설정한 항목들을 저장하지 않고 필터화면으로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117545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도움말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재난 선택 필터에 대한 설명을 출력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689839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0E5BF0E-7E0E-4671-9111-57BDE5C0F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0" y="331968"/>
            <a:ext cx="2659188" cy="57615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5600" marR="0" indent="-1143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선택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(UI-S1-004)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 종류를 설정한다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55D4EBD-64A9-440E-A7BA-6602803CF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784" y="1123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9F1E4C-3127-43CB-892E-F3C6DF6E4E1A}"/>
              </a:ext>
            </a:extLst>
          </p:cNvPr>
          <p:cNvSpPr/>
          <p:nvPr/>
        </p:nvSpPr>
        <p:spPr>
          <a:xfrm>
            <a:off x="4995135" y="1418412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A1FD1D-D05E-4498-BB01-68900E6D1A4C}"/>
              </a:ext>
            </a:extLst>
          </p:cNvPr>
          <p:cNvSpPr/>
          <p:nvPr/>
        </p:nvSpPr>
        <p:spPr>
          <a:xfrm>
            <a:off x="747397" y="908830"/>
            <a:ext cx="1300477" cy="1272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59C7A7-FDB3-4CDE-BD79-6E81F5EC6A0C}"/>
              </a:ext>
            </a:extLst>
          </p:cNvPr>
          <p:cNvSpPr/>
          <p:nvPr/>
        </p:nvSpPr>
        <p:spPr>
          <a:xfrm>
            <a:off x="5004660" y="1795952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BE883A-522A-4ED7-B401-00922AC868D3}"/>
              </a:ext>
            </a:extLst>
          </p:cNvPr>
          <p:cNvSpPr/>
          <p:nvPr/>
        </p:nvSpPr>
        <p:spPr>
          <a:xfrm>
            <a:off x="2072495" y="908829"/>
            <a:ext cx="1300477" cy="4034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1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17349E-CCEC-4812-9925-70BA2CBC8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17072"/>
              </p:ext>
            </p:extLst>
          </p:nvPr>
        </p:nvGraphicFramePr>
        <p:xfrm>
          <a:off x="3976948" y="1080575"/>
          <a:ext cx="7776902" cy="2381885"/>
        </p:xfrm>
        <a:graphic>
          <a:graphicData uri="http://schemas.openxmlformats.org/drawingml/2006/table">
            <a:tbl>
              <a:tblPr/>
              <a:tblGrid>
                <a:gridCol w="997200">
                  <a:extLst>
                    <a:ext uri="{9D8B030D-6E8A-4147-A177-3AD203B41FA5}">
                      <a16:colId xmlns:a16="http://schemas.microsoft.com/office/drawing/2014/main" val="1415846436"/>
                    </a:ext>
                  </a:extLst>
                </a:gridCol>
                <a:gridCol w="997200">
                  <a:extLst>
                    <a:ext uri="{9D8B030D-6E8A-4147-A177-3AD203B41FA5}">
                      <a16:colId xmlns:a16="http://schemas.microsoft.com/office/drawing/2014/main" val="1317172784"/>
                    </a:ext>
                  </a:extLst>
                </a:gridCol>
                <a:gridCol w="2891251">
                  <a:extLst>
                    <a:ext uri="{9D8B030D-6E8A-4147-A177-3AD203B41FA5}">
                      <a16:colId xmlns:a16="http://schemas.microsoft.com/office/drawing/2014/main" val="1430839964"/>
                    </a:ext>
                  </a:extLst>
                </a:gridCol>
                <a:gridCol w="2891251">
                  <a:extLst>
                    <a:ext uri="{9D8B030D-6E8A-4147-A177-3AD203B41FA5}">
                      <a16:colId xmlns:a16="http://schemas.microsoft.com/office/drawing/2014/main" val="370420437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275413"/>
                  </a:ext>
                </a:extLst>
              </a:tr>
              <a:tr h="234696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조작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확인하고자 하는 광역시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도에 대해 설정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758645"/>
                  </a:ext>
                </a:extLst>
              </a:tr>
              <a:tr h="488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버튼에서 설정한 하위 행정구역에 대한 설정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84584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리셋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설정한 항목들을 전부 초기화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96491"/>
                  </a:ext>
                </a:extLst>
              </a:tr>
              <a:tr h="383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설정한 항목들을 저장해서 필터화면으로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59942"/>
                  </a:ext>
                </a:extLst>
              </a:tr>
              <a:tr h="270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닫기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설정한 항목들을 저장하지 않고 필터화면으로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0569"/>
                  </a:ext>
                </a:extLst>
              </a:tr>
              <a:tr h="3935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도움말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 선택 필터에 대한 설명을 출력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689285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FEEBCD3-864F-430B-B0D1-567C86851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3" y="331968"/>
            <a:ext cx="2666687" cy="57778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5600" marR="0" indent="-1143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선택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(UI-S1-005)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문자의 지역을 설정한다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3BE85FF-F1C4-40C8-AB82-7C9687C74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948" y="1037226"/>
            <a:ext cx="1061702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29326C-E510-4975-801F-648B966A9200}"/>
              </a:ext>
            </a:extLst>
          </p:cNvPr>
          <p:cNvSpPr/>
          <p:nvPr/>
        </p:nvSpPr>
        <p:spPr>
          <a:xfrm>
            <a:off x="5084490" y="1411043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E740A0-FA9B-49FF-B68A-E4319C85569A}"/>
              </a:ext>
            </a:extLst>
          </p:cNvPr>
          <p:cNvSpPr/>
          <p:nvPr/>
        </p:nvSpPr>
        <p:spPr>
          <a:xfrm>
            <a:off x="706283" y="915250"/>
            <a:ext cx="1351117" cy="4580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F28495-364F-4647-8BC9-D4298C9C0D23}"/>
              </a:ext>
            </a:extLst>
          </p:cNvPr>
          <p:cNvSpPr/>
          <p:nvPr/>
        </p:nvSpPr>
        <p:spPr>
          <a:xfrm>
            <a:off x="5084490" y="1780555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205C61-83F4-4A06-81F2-247657714E81}"/>
              </a:ext>
            </a:extLst>
          </p:cNvPr>
          <p:cNvSpPr/>
          <p:nvPr/>
        </p:nvSpPr>
        <p:spPr>
          <a:xfrm>
            <a:off x="2064898" y="915250"/>
            <a:ext cx="1308073" cy="4580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2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장치이(가) 표시된 사진&#10;&#10;자동 생성된 설명">
            <a:extLst>
              <a:ext uri="{FF2B5EF4-FFF2-40B4-BE49-F238E27FC236}">
                <a16:creationId xmlns:a16="http://schemas.microsoft.com/office/drawing/2014/main" id="{06CAC9EF-C8A5-42FB-A863-B1A41EAB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2" y="331968"/>
            <a:ext cx="2666687" cy="57778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5600" marR="0" indent="-1143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(UI-S1-006)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설정한 필터에 대한 파이 차트를 출력한다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A2AFCDB-A5FA-427D-A440-F283DABBD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94062"/>
              </p:ext>
            </p:extLst>
          </p:nvPr>
        </p:nvGraphicFramePr>
        <p:xfrm>
          <a:off x="4102653" y="1162933"/>
          <a:ext cx="7392392" cy="1325499"/>
        </p:xfrm>
        <a:graphic>
          <a:graphicData uri="http://schemas.openxmlformats.org/drawingml/2006/table">
            <a:tbl>
              <a:tblPr/>
              <a:tblGrid>
                <a:gridCol w="947896">
                  <a:extLst>
                    <a:ext uri="{9D8B030D-6E8A-4147-A177-3AD203B41FA5}">
                      <a16:colId xmlns:a16="http://schemas.microsoft.com/office/drawing/2014/main" val="2486926826"/>
                    </a:ext>
                  </a:extLst>
                </a:gridCol>
                <a:gridCol w="947896">
                  <a:extLst>
                    <a:ext uri="{9D8B030D-6E8A-4147-A177-3AD203B41FA5}">
                      <a16:colId xmlns:a16="http://schemas.microsoft.com/office/drawing/2014/main" val="3030246186"/>
                    </a:ext>
                  </a:extLst>
                </a:gridCol>
                <a:gridCol w="2748300">
                  <a:extLst>
                    <a:ext uri="{9D8B030D-6E8A-4147-A177-3AD203B41FA5}">
                      <a16:colId xmlns:a16="http://schemas.microsoft.com/office/drawing/2014/main" val="1396199713"/>
                    </a:ext>
                  </a:extLst>
                </a:gridCol>
                <a:gridCol w="2748300">
                  <a:extLst>
                    <a:ext uri="{9D8B030D-6E8A-4147-A177-3AD203B41FA5}">
                      <a16:colId xmlns:a16="http://schemas.microsoft.com/office/drawing/2014/main" val="37078232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414971"/>
                  </a:ext>
                </a:extLst>
              </a:tr>
              <a:tr h="23469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조작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지역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 뷰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설정한 행정구역의 이름을 출력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867835"/>
                  </a:ext>
                </a:extLst>
              </a:tr>
              <a:tr h="488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Pie chart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Pie chart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메시지를 재난 현황에 따라 분류하여 차트로 표현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99304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 보기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 보기 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889295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C6221316-853E-43C8-A7E0-E42C3EBD5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891" y="1162584"/>
            <a:ext cx="104535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EAC0B-2518-4A7C-A8DD-8F5264FDFF23}"/>
              </a:ext>
            </a:extLst>
          </p:cNvPr>
          <p:cNvSpPr/>
          <p:nvPr/>
        </p:nvSpPr>
        <p:spPr>
          <a:xfrm>
            <a:off x="5090385" y="1460243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43BF9-EBA8-4F47-9EEA-F3284C0CEA79}"/>
              </a:ext>
            </a:extLst>
          </p:cNvPr>
          <p:cNvSpPr/>
          <p:nvPr/>
        </p:nvSpPr>
        <p:spPr>
          <a:xfrm>
            <a:off x="1695450" y="600374"/>
            <a:ext cx="685800" cy="263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2A0581-9935-4E71-9818-75E3BA46AD89}"/>
              </a:ext>
            </a:extLst>
          </p:cNvPr>
          <p:cNvSpPr/>
          <p:nvPr/>
        </p:nvSpPr>
        <p:spPr>
          <a:xfrm>
            <a:off x="5090385" y="1841612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370F89-CDAE-417B-A706-EA03A97143C6}"/>
              </a:ext>
            </a:extLst>
          </p:cNvPr>
          <p:cNvSpPr/>
          <p:nvPr/>
        </p:nvSpPr>
        <p:spPr>
          <a:xfrm>
            <a:off x="707936" y="1441323"/>
            <a:ext cx="2655706" cy="314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2A263-42C0-4B6A-9BBD-F3B65AAF99D0}"/>
              </a:ext>
            </a:extLst>
          </p:cNvPr>
          <p:cNvSpPr/>
          <p:nvPr/>
        </p:nvSpPr>
        <p:spPr>
          <a:xfrm>
            <a:off x="5090385" y="2219448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9843A0-56D8-42B8-93D5-4C30AEED585B}"/>
              </a:ext>
            </a:extLst>
          </p:cNvPr>
          <p:cNvSpPr/>
          <p:nvPr/>
        </p:nvSpPr>
        <p:spPr>
          <a:xfrm>
            <a:off x="1714500" y="5374376"/>
            <a:ext cx="619125" cy="38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39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2D9F53C-9048-422B-94CE-182FFD76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2" y="331968"/>
            <a:ext cx="2666687" cy="57778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5600" marR="0" indent="-1143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문자 보기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(UI-S1-007)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파이 차트에 해당하는 문자 내용을 출력한다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8E76C85-0FE4-4782-BE73-4D2037D4F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350636"/>
              </p:ext>
            </p:extLst>
          </p:nvPr>
        </p:nvGraphicFramePr>
        <p:xfrm>
          <a:off x="4011075" y="1121871"/>
          <a:ext cx="7467142" cy="1046480"/>
        </p:xfrm>
        <a:graphic>
          <a:graphicData uri="http://schemas.openxmlformats.org/drawingml/2006/table">
            <a:tbl>
              <a:tblPr/>
              <a:tblGrid>
                <a:gridCol w="957481">
                  <a:extLst>
                    <a:ext uri="{9D8B030D-6E8A-4147-A177-3AD203B41FA5}">
                      <a16:colId xmlns:a16="http://schemas.microsoft.com/office/drawing/2014/main" val="66560534"/>
                    </a:ext>
                  </a:extLst>
                </a:gridCol>
                <a:gridCol w="957481">
                  <a:extLst>
                    <a:ext uri="{9D8B030D-6E8A-4147-A177-3AD203B41FA5}">
                      <a16:colId xmlns:a16="http://schemas.microsoft.com/office/drawing/2014/main" val="829760155"/>
                    </a:ext>
                  </a:extLst>
                </a:gridCol>
                <a:gridCol w="2776090">
                  <a:extLst>
                    <a:ext uri="{9D8B030D-6E8A-4147-A177-3AD203B41FA5}">
                      <a16:colId xmlns:a16="http://schemas.microsoft.com/office/drawing/2014/main" val="232576312"/>
                    </a:ext>
                  </a:extLst>
                </a:gridCol>
                <a:gridCol w="2776090">
                  <a:extLst>
                    <a:ext uri="{9D8B030D-6E8A-4147-A177-3AD203B41FA5}">
                      <a16:colId xmlns:a16="http://schemas.microsoft.com/office/drawing/2014/main" val="283206030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90048"/>
                  </a:ext>
                </a:extLst>
              </a:tr>
              <a:tr h="2346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조작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 바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서치 뷰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 내용 중 유저가 원하는 텍스트를 검색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81"/>
                  </a:ext>
                </a:extLst>
              </a:tr>
              <a:tr h="488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 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 내용의 일부분을 출력</a:t>
                      </a:r>
                    </a:p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 시 문자 내용 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2581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8B2ECF91-A60F-448F-B22E-1AD17C136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313" y="1122347"/>
            <a:ext cx="1055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B1C21-064C-480E-8208-D53D134EE26C}"/>
              </a:ext>
            </a:extLst>
          </p:cNvPr>
          <p:cNvSpPr/>
          <p:nvPr/>
        </p:nvSpPr>
        <p:spPr>
          <a:xfrm>
            <a:off x="5061810" y="1439250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9ACE0-025C-4358-9093-89DC5E3FA24C}"/>
              </a:ext>
            </a:extLst>
          </p:cNvPr>
          <p:cNvSpPr/>
          <p:nvPr/>
        </p:nvSpPr>
        <p:spPr>
          <a:xfrm>
            <a:off x="713784" y="573338"/>
            <a:ext cx="2649858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E62A54-D239-471D-9508-8A15AC3B0B28}"/>
              </a:ext>
            </a:extLst>
          </p:cNvPr>
          <p:cNvSpPr/>
          <p:nvPr/>
        </p:nvSpPr>
        <p:spPr>
          <a:xfrm>
            <a:off x="5061810" y="1831136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E36B3D-E997-4FFD-835F-053906236186}"/>
              </a:ext>
            </a:extLst>
          </p:cNvPr>
          <p:cNvSpPr/>
          <p:nvPr/>
        </p:nvSpPr>
        <p:spPr>
          <a:xfrm>
            <a:off x="713782" y="875498"/>
            <a:ext cx="2649857" cy="4934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3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D10873-C0E4-4B97-B770-0D9C5992C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0" y="331968"/>
            <a:ext cx="2666687" cy="57778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5600" marR="0" indent="-1143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문자 내용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(UI-S1-008)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문자의 전체 내용을 출력한다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232FED8-8112-4D37-AE6A-219DADA2F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47793"/>
              </p:ext>
            </p:extLst>
          </p:nvPr>
        </p:nvGraphicFramePr>
        <p:xfrm>
          <a:off x="4116576" y="1155619"/>
          <a:ext cx="6094222" cy="558038"/>
        </p:xfrm>
        <a:graphic>
          <a:graphicData uri="http://schemas.openxmlformats.org/drawingml/2006/table">
            <a:tbl>
              <a:tblPr/>
              <a:tblGrid>
                <a:gridCol w="782574">
                  <a:extLst>
                    <a:ext uri="{9D8B030D-6E8A-4147-A177-3AD203B41FA5}">
                      <a16:colId xmlns:a16="http://schemas.microsoft.com/office/drawing/2014/main" val="2074518271"/>
                    </a:ext>
                  </a:extLst>
                </a:gridCol>
                <a:gridCol w="1105535">
                  <a:extLst>
                    <a:ext uri="{9D8B030D-6E8A-4147-A177-3AD203B41FA5}">
                      <a16:colId xmlns:a16="http://schemas.microsoft.com/office/drawing/2014/main" val="1904278481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396310238"/>
                    </a:ext>
                  </a:extLst>
                </a:gridCol>
                <a:gridCol w="3205353">
                  <a:extLst>
                    <a:ext uri="{9D8B030D-6E8A-4147-A177-3AD203B41FA5}">
                      <a16:colId xmlns:a16="http://schemas.microsoft.com/office/drawing/2014/main" val="3488159560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6835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조작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 내용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Toast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유저가 선택한 문자의 전체 내용을 출력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519827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4F8B5C3B-CA1A-4AC2-98C4-8E54B81BA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275" y="11563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DD6198-8FD7-48AF-88C1-6A586EC607FB}"/>
              </a:ext>
            </a:extLst>
          </p:cNvPr>
          <p:cNvSpPr/>
          <p:nvPr/>
        </p:nvSpPr>
        <p:spPr>
          <a:xfrm>
            <a:off x="5061810" y="1459275"/>
            <a:ext cx="824596" cy="24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4F5DB-C56D-4AA3-A96C-38FD3BFEB186}"/>
              </a:ext>
            </a:extLst>
          </p:cNvPr>
          <p:cNvSpPr/>
          <p:nvPr/>
        </p:nvSpPr>
        <p:spPr>
          <a:xfrm>
            <a:off x="696955" y="2501163"/>
            <a:ext cx="2626224" cy="518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2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241300" algn="just" fontAlgn="base">
              <a:lnSpc>
                <a:spcPct val="160000"/>
              </a:lnSpc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(UI-S1-009)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어플리케이션 유지 및 보수에 필요한 내용을 출력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41300" algn="just" fontAlgn="base">
              <a:lnSpc>
                <a:spcPct val="160000"/>
              </a:lnSpc>
              <a:spcAft>
                <a:spcPts val="5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한다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55600" marR="0" indent="-1143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EE72456-1677-49FD-BBB1-783FDC807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70792"/>
              </p:ext>
            </p:extLst>
          </p:nvPr>
        </p:nvGraphicFramePr>
        <p:xfrm>
          <a:off x="4117338" y="1606503"/>
          <a:ext cx="7368378" cy="1116076"/>
        </p:xfrm>
        <a:graphic>
          <a:graphicData uri="http://schemas.openxmlformats.org/drawingml/2006/table">
            <a:tbl>
              <a:tblPr/>
              <a:tblGrid>
                <a:gridCol w="944817">
                  <a:extLst>
                    <a:ext uri="{9D8B030D-6E8A-4147-A177-3AD203B41FA5}">
                      <a16:colId xmlns:a16="http://schemas.microsoft.com/office/drawing/2014/main" val="80153960"/>
                    </a:ext>
                  </a:extLst>
                </a:gridCol>
                <a:gridCol w="944817">
                  <a:extLst>
                    <a:ext uri="{9D8B030D-6E8A-4147-A177-3AD203B41FA5}">
                      <a16:colId xmlns:a16="http://schemas.microsoft.com/office/drawing/2014/main" val="3066643344"/>
                    </a:ext>
                  </a:extLst>
                </a:gridCol>
                <a:gridCol w="2739372">
                  <a:extLst>
                    <a:ext uri="{9D8B030D-6E8A-4147-A177-3AD203B41FA5}">
                      <a16:colId xmlns:a16="http://schemas.microsoft.com/office/drawing/2014/main" val="3563121277"/>
                    </a:ext>
                  </a:extLst>
                </a:gridCol>
                <a:gridCol w="2739372">
                  <a:extLst>
                    <a:ext uri="{9D8B030D-6E8A-4147-A177-3AD203B41FA5}">
                      <a16:colId xmlns:a16="http://schemas.microsoft.com/office/drawing/2014/main" val="29658479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573656"/>
                  </a:ext>
                </a:extLst>
              </a:tr>
              <a:tr h="23469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조작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 화면으로 이동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6915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개발자 명단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개발자 명단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Copyright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대한 내용을 출력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446017"/>
                  </a:ext>
                </a:extLst>
              </a:tr>
              <a:tr h="234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 관리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 표시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774679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177FCA34-0603-4C9E-A236-A5222103E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576" y="2219218"/>
            <a:ext cx="1041957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AE6C0C2-DD70-452E-AF24-FAD5A85D4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7" y="331968"/>
            <a:ext cx="2659188" cy="57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0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79367"/>
            <a:ext cx="12192000" cy="578634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</a:t>
            </a:r>
            <a:r>
              <a:rPr lang="ko-KR" alt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 </a:t>
            </a:r>
            <a:r>
              <a:rPr lang="en-US" altLang="ko-KR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587302" y="1758057"/>
            <a:ext cx="1015873" cy="975745"/>
            <a:chOff x="8380952" y="2637085"/>
            <a:chExt cx="1523810" cy="14636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952" y="2637085"/>
              <a:ext cx="1523810" cy="146361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801188" y="2823975"/>
            <a:ext cx="6588100" cy="7083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93" kern="0" spc="-133" dirty="0">
                <a:solidFill>
                  <a:srgbClr val="000000"/>
                </a:solidFill>
                <a:latin typeface="Franklin Gothic Heavy" pitchFamily="34" charset="0"/>
                <a:cs typeface="Franklin Gothic Heavy" pitchFamily="34" charset="0"/>
              </a:rPr>
              <a:t>Contents</a:t>
            </a:r>
            <a:endParaRPr lang="en-US" sz="3193" dirty="0"/>
          </a:p>
        </p:txBody>
      </p:sp>
      <p:sp>
        <p:nvSpPr>
          <p:cNvPr id="16" name="Object 16"/>
          <p:cNvSpPr txBox="1"/>
          <p:nvPr/>
        </p:nvSpPr>
        <p:spPr>
          <a:xfrm>
            <a:off x="1767810" y="418238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itchFamily="34" charset="0"/>
                <a:cs typeface="나눔스퀘어 ExtraBold" pitchFamily="34" charset="0"/>
              </a:rPr>
              <a:t>#01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   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개발 과제 개요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2192000" cy="935408"/>
            <a:chOff x="-1409524" y="-76190"/>
            <a:chExt cx="20571429" cy="14793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76190"/>
              <a:ext cx="20571429" cy="1479302"/>
            </a:xfrm>
            <a:prstGeom prst="rect">
              <a:avLst/>
            </a:prstGeom>
          </p:spPr>
        </p:pic>
      </p:grpSp>
      <p:sp>
        <p:nvSpPr>
          <p:cNvPr id="34" name="Object 16">
            <a:extLst>
              <a:ext uri="{FF2B5EF4-FFF2-40B4-BE49-F238E27FC236}">
                <a16:creationId xmlns:a16="http://schemas.microsoft.com/office/drawing/2014/main" id="{561EE3B7-76F1-41E7-9E7C-DA2F516B2F18}"/>
              </a:ext>
            </a:extLst>
          </p:cNvPr>
          <p:cNvSpPr txBox="1"/>
          <p:nvPr/>
        </p:nvSpPr>
        <p:spPr>
          <a:xfrm>
            <a:off x="4846570" y="418238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itchFamily="34" charset="0"/>
                <a:cs typeface="나눔스퀘어 ExtraBold" pitchFamily="34" charset="0"/>
              </a:rPr>
              <a:t>#02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   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시장 분석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D27E2B68-AF10-4D06-90BD-6A2B662FF016}"/>
              </a:ext>
            </a:extLst>
          </p:cNvPr>
          <p:cNvSpPr txBox="1"/>
          <p:nvPr/>
        </p:nvSpPr>
        <p:spPr>
          <a:xfrm>
            <a:off x="7866607" y="4182379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itchFamily="34" charset="0"/>
                <a:cs typeface="나눔스퀘어 ExtraBold" pitchFamily="34" charset="0"/>
              </a:rPr>
              <a:t>#03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   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설계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Object 16">
            <a:extLst>
              <a:ext uri="{FF2B5EF4-FFF2-40B4-BE49-F238E27FC236}">
                <a16:creationId xmlns:a16="http://schemas.microsoft.com/office/drawing/2014/main" id="{9FA4190A-A125-4CEC-A976-3E12175CB1AE}"/>
              </a:ext>
            </a:extLst>
          </p:cNvPr>
          <p:cNvSpPr txBox="1"/>
          <p:nvPr/>
        </p:nvSpPr>
        <p:spPr>
          <a:xfrm>
            <a:off x="1767810" y="5124702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itchFamily="34" charset="0"/>
                <a:cs typeface="나눔스퀘어 ExtraBold" pitchFamily="34" charset="0"/>
              </a:rPr>
              <a:t>#04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   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설치 및 실행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AC77C8B8-690B-4CFC-889E-B5A4EA21D088}"/>
              </a:ext>
            </a:extLst>
          </p:cNvPr>
          <p:cNvSpPr txBox="1"/>
          <p:nvPr/>
        </p:nvSpPr>
        <p:spPr>
          <a:xfrm>
            <a:off x="7866607" y="5124702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itchFamily="34" charset="0"/>
                <a:cs typeface="나눔스퀘어 ExtraBold" pitchFamily="34" charset="0"/>
              </a:rPr>
              <a:t>#06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   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평가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4D7BDBA2-50C3-4A1E-B5F0-9A09B3AF3786}"/>
              </a:ext>
            </a:extLst>
          </p:cNvPr>
          <p:cNvSpPr txBox="1"/>
          <p:nvPr/>
        </p:nvSpPr>
        <p:spPr>
          <a:xfrm>
            <a:off x="4872757" y="5124702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itchFamily="34" charset="0"/>
                <a:cs typeface="나눔스퀘어 ExtraBold" pitchFamily="34" charset="0"/>
              </a:rPr>
              <a:t>#05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   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데이터 분석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#03.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0F9AAC6-B425-4C96-B76B-8F94D64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4" y="1213769"/>
            <a:ext cx="18438470" cy="63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8546C3-18D0-4B21-8D7D-EF47B466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" y="9698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7E78BA-9480-47FA-A4FD-1F7DCD30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603" y="17245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5C33ACC-3793-4211-832C-20A377B266A1}"/>
              </a:ext>
            </a:extLst>
          </p:cNvPr>
          <p:cNvSpPr txBox="1"/>
          <p:nvPr/>
        </p:nvSpPr>
        <p:spPr>
          <a:xfrm>
            <a:off x="3528936" y="380916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5600" indent="-114300" algn="just" fontAlgn="base">
              <a:lnSpc>
                <a:spcPct val="160000"/>
              </a:lnSpc>
              <a:spcAft>
                <a:spcPts val="50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화면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(UI-S1-010)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목록을 출력한다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55600" marR="0" indent="-1143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0C7EF7C-8468-47A7-BAC6-6F874D5FC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99190"/>
              </p:ext>
            </p:extLst>
          </p:nvPr>
        </p:nvGraphicFramePr>
        <p:xfrm>
          <a:off x="4116576" y="1213769"/>
          <a:ext cx="6094222" cy="558038"/>
        </p:xfrm>
        <a:graphic>
          <a:graphicData uri="http://schemas.openxmlformats.org/drawingml/2006/table">
            <a:tbl>
              <a:tblPr/>
              <a:tblGrid>
                <a:gridCol w="782574">
                  <a:extLst>
                    <a:ext uri="{9D8B030D-6E8A-4147-A177-3AD203B41FA5}">
                      <a16:colId xmlns:a16="http://schemas.microsoft.com/office/drawing/2014/main" val="3470442390"/>
                    </a:ext>
                  </a:extLst>
                </a:gridCol>
                <a:gridCol w="1105535">
                  <a:extLst>
                    <a:ext uri="{9D8B030D-6E8A-4147-A177-3AD203B41FA5}">
                      <a16:colId xmlns:a16="http://schemas.microsoft.com/office/drawing/2014/main" val="3829383850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1646477570"/>
                    </a:ext>
                  </a:extLst>
                </a:gridCol>
                <a:gridCol w="3205353">
                  <a:extLst>
                    <a:ext uri="{9D8B030D-6E8A-4147-A177-3AD203B41FA5}">
                      <a16:colId xmlns:a16="http://schemas.microsoft.com/office/drawing/2014/main" val="3265602604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항목속성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 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537580"/>
                  </a:ext>
                </a:extLst>
              </a:tr>
              <a:tr h="2727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조작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 목록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Toast</a:t>
                      </a: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 내역을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12204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4BE7FD38-BB76-441D-98AB-48513207D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588" y="3729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7C537F-8B3E-4208-8B88-38CB138C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331968"/>
            <a:ext cx="2659188" cy="57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9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9722840" y="-1"/>
            <a:ext cx="2469159" cy="6858001"/>
            <a:chOff x="-1409524" y="-76190"/>
            <a:chExt cx="20571429" cy="14793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76190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279367"/>
            <a:ext cx="12192000" cy="578634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252E97D-B714-4810-BB92-5194AE482757}"/>
              </a:ext>
            </a:extLst>
          </p:cNvPr>
          <p:cNvSpPr txBox="1"/>
          <p:nvPr/>
        </p:nvSpPr>
        <p:spPr>
          <a:xfrm>
            <a:off x="10704352" y="99285"/>
            <a:ext cx="1203207" cy="915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70" kern="0" spc="-200" dirty="0">
                <a:solidFill>
                  <a:srgbClr val="FFFFFF"/>
                </a:solidFill>
                <a:latin typeface="Franklin Gothic Heavy" pitchFamily="34" charset="0"/>
                <a:cs typeface="Franklin Gothic Heavy" pitchFamily="34" charset="0"/>
              </a:rPr>
              <a:t>#04</a:t>
            </a:r>
            <a:endParaRPr lang="en-US" sz="4470" dirty="0"/>
          </a:p>
        </p:txBody>
      </p: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73C2EDB2-7730-42CF-A420-4B556D3B137A}"/>
              </a:ext>
            </a:extLst>
          </p:cNvPr>
          <p:cNvGrpSpPr/>
          <p:nvPr/>
        </p:nvGrpSpPr>
        <p:grpSpPr>
          <a:xfrm>
            <a:off x="4228260" y="1014573"/>
            <a:ext cx="1015873" cy="975745"/>
            <a:chOff x="6342389" y="1521859"/>
            <a:chExt cx="1523810" cy="1463617"/>
          </a:xfrm>
        </p:grpSpPr>
        <p:pic>
          <p:nvPicPr>
            <p:cNvPr id="32" name="Object 36">
              <a:extLst>
                <a:ext uri="{FF2B5EF4-FFF2-40B4-BE49-F238E27FC236}">
                  <a16:creationId xmlns:a16="http://schemas.microsoft.com/office/drawing/2014/main" id="{60FC0AFA-FDE0-46C5-8591-43821214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389" y="1521859"/>
              <a:ext cx="1523810" cy="1463617"/>
            </a:xfrm>
            <a:prstGeom prst="rect">
              <a:avLst/>
            </a:prstGeom>
          </p:spPr>
        </p:pic>
      </p:grpSp>
      <p:sp>
        <p:nvSpPr>
          <p:cNvPr id="34" name="Object 39">
            <a:extLst>
              <a:ext uri="{FF2B5EF4-FFF2-40B4-BE49-F238E27FC236}">
                <a16:creationId xmlns:a16="http://schemas.microsoft.com/office/drawing/2014/main" id="{608D4996-F2ED-46FD-83EB-E35696E7EB7E}"/>
              </a:ext>
            </a:extLst>
          </p:cNvPr>
          <p:cNvSpPr txBox="1"/>
          <p:nvPr/>
        </p:nvSpPr>
        <p:spPr>
          <a:xfrm>
            <a:off x="1442146" y="2069064"/>
            <a:ext cx="6588100" cy="7083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267" kern="0" spc="-133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및 실행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Object 41">
            <a:extLst>
              <a:ext uri="{FF2B5EF4-FFF2-40B4-BE49-F238E27FC236}">
                <a16:creationId xmlns:a16="http://schemas.microsoft.com/office/drawing/2014/main" id="{9157D233-0CE5-4CA4-AF34-E51157E5E996}"/>
              </a:ext>
            </a:extLst>
          </p:cNvPr>
          <p:cNvSpPr txBox="1"/>
          <p:nvPr/>
        </p:nvSpPr>
        <p:spPr>
          <a:xfrm rot="5400000">
            <a:off x="8725606" y="2837162"/>
            <a:ext cx="5091560" cy="1465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100" kern="0" spc="-10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Install &amp; Run</a:t>
            </a:r>
            <a:endParaRPr lang="en-US" dirty="0">
              <a:latin typeface="Franklin Gothic Heavy" panose="020B0903020102020204" pitchFamily="34" charset="0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AA179C1D-A145-4E2F-9386-4E9A20EDF61C}"/>
              </a:ext>
            </a:extLst>
          </p:cNvPr>
          <p:cNvSpPr txBox="1"/>
          <p:nvPr/>
        </p:nvSpPr>
        <p:spPr>
          <a:xfrm>
            <a:off x="2554645" y="3671650"/>
            <a:ext cx="1673615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#1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시연 영상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E7956D7-89F4-49EF-8054-26FB2425BA29}"/>
              </a:ext>
            </a:extLst>
          </p:cNvPr>
          <p:cNvSpPr txBox="1"/>
          <p:nvPr/>
        </p:nvSpPr>
        <p:spPr>
          <a:xfrm>
            <a:off x="5244133" y="3671650"/>
            <a:ext cx="2133094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#2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 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다운로드 링크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592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#04.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및 실행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1CB6-AE87-4A73-A59A-7B32DAA49F78}"/>
              </a:ext>
            </a:extLst>
          </p:cNvPr>
          <p:cNvSpPr txBox="1"/>
          <p:nvPr/>
        </p:nvSpPr>
        <p:spPr>
          <a:xfrm>
            <a:off x="882071" y="591128"/>
            <a:ext cx="1042785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여기에 영상을 배치하세요</a:t>
            </a:r>
            <a:endParaRPr lang="en-US" altLang="ko-KR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온라인 미디어 4" title="2020_s/s_cs_capstone_거벤져스_최종발표_시연영상">
            <a:hlinkClick r:id="" action="ppaction://media"/>
            <a:extLst>
              <a:ext uri="{FF2B5EF4-FFF2-40B4-BE49-F238E27FC236}">
                <a16:creationId xmlns:a16="http://schemas.microsoft.com/office/drawing/2014/main" id="{E301F3F9-F2F3-4008-B98D-6C7D174FE4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66797" y="316747"/>
            <a:ext cx="10058402" cy="56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1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#04.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및 실행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1CB6-AE87-4A73-A59A-7B32DAA49F78}"/>
              </a:ext>
            </a:extLst>
          </p:cNvPr>
          <p:cNvSpPr txBox="1"/>
          <p:nvPr/>
        </p:nvSpPr>
        <p:spPr>
          <a:xfrm>
            <a:off x="882071" y="1860574"/>
            <a:ext cx="10427855" cy="211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다운로드 링크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https://drive.google.com/file/d/16233XdLhYEE3wo7ykn1l8YmD-U3MlX7T/view?usp=sharing</a:t>
            </a:r>
            <a:endParaRPr lang="en-US" altLang="ko-KR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896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9722840" y="-1"/>
            <a:ext cx="2469159" cy="6858001"/>
            <a:chOff x="-1409524" y="-76190"/>
            <a:chExt cx="20571429" cy="14793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76190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279367"/>
            <a:ext cx="12192000" cy="578634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252E97D-B714-4810-BB92-5194AE482757}"/>
              </a:ext>
            </a:extLst>
          </p:cNvPr>
          <p:cNvSpPr txBox="1"/>
          <p:nvPr/>
        </p:nvSpPr>
        <p:spPr>
          <a:xfrm>
            <a:off x="10704352" y="99285"/>
            <a:ext cx="1203207" cy="915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70" kern="0" spc="-200" dirty="0">
                <a:solidFill>
                  <a:srgbClr val="FFFFFF"/>
                </a:solidFill>
                <a:latin typeface="Franklin Gothic Heavy" pitchFamily="34" charset="0"/>
                <a:cs typeface="Franklin Gothic Heavy" pitchFamily="34" charset="0"/>
              </a:rPr>
              <a:t>#05</a:t>
            </a:r>
            <a:endParaRPr lang="en-US" sz="4470" dirty="0"/>
          </a:p>
        </p:txBody>
      </p: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73C2EDB2-7730-42CF-A420-4B556D3B137A}"/>
              </a:ext>
            </a:extLst>
          </p:cNvPr>
          <p:cNvGrpSpPr/>
          <p:nvPr/>
        </p:nvGrpSpPr>
        <p:grpSpPr>
          <a:xfrm>
            <a:off x="4228260" y="1014573"/>
            <a:ext cx="1015873" cy="975745"/>
            <a:chOff x="6342389" y="1521859"/>
            <a:chExt cx="1523810" cy="1463617"/>
          </a:xfrm>
        </p:grpSpPr>
        <p:pic>
          <p:nvPicPr>
            <p:cNvPr id="32" name="Object 36">
              <a:extLst>
                <a:ext uri="{FF2B5EF4-FFF2-40B4-BE49-F238E27FC236}">
                  <a16:creationId xmlns:a16="http://schemas.microsoft.com/office/drawing/2014/main" id="{60FC0AFA-FDE0-46C5-8591-43821214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389" y="1521859"/>
              <a:ext cx="1523810" cy="1463617"/>
            </a:xfrm>
            <a:prstGeom prst="rect">
              <a:avLst/>
            </a:prstGeom>
          </p:spPr>
        </p:pic>
      </p:grpSp>
      <p:sp>
        <p:nvSpPr>
          <p:cNvPr id="34" name="Object 39">
            <a:extLst>
              <a:ext uri="{FF2B5EF4-FFF2-40B4-BE49-F238E27FC236}">
                <a16:creationId xmlns:a16="http://schemas.microsoft.com/office/drawing/2014/main" id="{608D4996-F2ED-46FD-83EB-E35696E7EB7E}"/>
              </a:ext>
            </a:extLst>
          </p:cNvPr>
          <p:cNvSpPr txBox="1"/>
          <p:nvPr/>
        </p:nvSpPr>
        <p:spPr>
          <a:xfrm>
            <a:off x="1442146" y="2069064"/>
            <a:ext cx="6588100" cy="7083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267" kern="0" spc="-133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 분석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Object 41">
            <a:extLst>
              <a:ext uri="{FF2B5EF4-FFF2-40B4-BE49-F238E27FC236}">
                <a16:creationId xmlns:a16="http://schemas.microsoft.com/office/drawing/2014/main" id="{9157D233-0CE5-4CA4-AF34-E51157E5E996}"/>
              </a:ext>
            </a:extLst>
          </p:cNvPr>
          <p:cNvSpPr txBox="1"/>
          <p:nvPr/>
        </p:nvSpPr>
        <p:spPr>
          <a:xfrm rot="5400000">
            <a:off x="8725606" y="2837162"/>
            <a:ext cx="5091560" cy="1465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100" kern="0" spc="-10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Data Analysis</a:t>
            </a:r>
            <a:endParaRPr lang="en-US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632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#05.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6052776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전국 재난 문자 </a:t>
            </a:r>
            <a:r>
              <a:rPr lang="ko-KR" altLang="en-US" sz="4467" kern="0" spc="-133" dirty="0" err="1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발송량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294D3-F2A2-46DD-BFC8-34A00F1C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90" y="1880028"/>
            <a:ext cx="87249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92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#05.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6753816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#2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코로나 관련 문자 </a:t>
            </a:r>
            <a:r>
              <a:rPr lang="ko-KR" altLang="en-US" sz="4467" kern="0" spc="-133" dirty="0" err="1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발송량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74586F-2E95-4654-9BC2-1DF65A4C3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90675"/>
            <a:ext cx="87820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92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#05.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9588456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#3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행정 구역별 코로나 관련 문자 </a:t>
            </a:r>
            <a:r>
              <a:rPr lang="ko-KR" altLang="en-US" sz="4467" kern="0" spc="-133" dirty="0" err="1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발송량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24A34-E3F2-432F-B4A8-62446AE3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9" y="1806927"/>
            <a:ext cx="87630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48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#05.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8989016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#4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행정 구역별 기상특보 문자 </a:t>
            </a:r>
            <a:r>
              <a:rPr lang="ko-KR" altLang="en-US" sz="4467" kern="0" spc="-133" dirty="0" err="1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발송량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A7C876-66A4-4C44-A928-6B6EB679B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54" y="1428934"/>
            <a:ext cx="7194406" cy="48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696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#05.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8989016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#5 ELSE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F8334C-4362-4CAB-8AA2-D2411D8D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517214"/>
            <a:ext cx="9987280" cy="47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9722840" y="-1"/>
            <a:ext cx="2469159" cy="6858001"/>
            <a:chOff x="-1409524" y="-76190"/>
            <a:chExt cx="20571429" cy="14793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76190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279367"/>
            <a:ext cx="12192000" cy="578634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252E97D-B714-4810-BB92-5194AE482757}"/>
              </a:ext>
            </a:extLst>
          </p:cNvPr>
          <p:cNvSpPr txBox="1"/>
          <p:nvPr/>
        </p:nvSpPr>
        <p:spPr>
          <a:xfrm>
            <a:off x="10704352" y="99285"/>
            <a:ext cx="1203207" cy="915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70" kern="0" spc="-200" dirty="0">
                <a:solidFill>
                  <a:srgbClr val="FFFFFF"/>
                </a:solidFill>
                <a:latin typeface="Franklin Gothic Heavy" pitchFamily="34" charset="0"/>
                <a:cs typeface="Franklin Gothic Heavy" pitchFamily="34" charset="0"/>
              </a:rPr>
              <a:t>#01</a:t>
            </a:r>
            <a:endParaRPr lang="en-US" sz="4470" dirty="0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AB9C5A1F-7B34-4CCE-8BA3-91829339CB6E}"/>
              </a:ext>
            </a:extLst>
          </p:cNvPr>
          <p:cNvSpPr txBox="1"/>
          <p:nvPr/>
        </p:nvSpPr>
        <p:spPr>
          <a:xfrm>
            <a:off x="703910" y="367165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#1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 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프로젝트 배경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73C2EDB2-7730-42CF-A420-4B556D3B137A}"/>
              </a:ext>
            </a:extLst>
          </p:cNvPr>
          <p:cNvGrpSpPr/>
          <p:nvPr/>
        </p:nvGrpSpPr>
        <p:grpSpPr>
          <a:xfrm>
            <a:off x="4228260" y="1014573"/>
            <a:ext cx="1015873" cy="975745"/>
            <a:chOff x="6342389" y="1521859"/>
            <a:chExt cx="1523810" cy="1463617"/>
          </a:xfrm>
        </p:grpSpPr>
        <p:pic>
          <p:nvPicPr>
            <p:cNvPr id="32" name="Object 36">
              <a:extLst>
                <a:ext uri="{FF2B5EF4-FFF2-40B4-BE49-F238E27FC236}">
                  <a16:creationId xmlns:a16="http://schemas.microsoft.com/office/drawing/2014/main" id="{60FC0AFA-FDE0-46C5-8591-43821214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389" y="1521859"/>
              <a:ext cx="1523810" cy="1463617"/>
            </a:xfrm>
            <a:prstGeom prst="rect">
              <a:avLst/>
            </a:prstGeom>
          </p:spPr>
        </p:pic>
      </p:grpSp>
      <p:sp>
        <p:nvSpPr>
          <p:cNvPr id="34" name="Object 39">
            <a:extLst>
              <a:ext uri="{FF2B5EF4-FFF2-40B4-BE49-F238E27FC236}">
                <a16:creationId xmlns:a16="http://schemas.microsoft.com/office/drawing/2014/main" id="{608D4996-F2ED-46FD-83EB-E35696E7EB7E}"/>
              </a:ext>
            </a:extLst>
          </p:cNvPr>
          <p:cNvSpPr txBox="1"/>
          <p:nvPr/>
        </p:nvSpPr>
        <p:spPr>
          <a:xfrm>
            <a:off x="1573908" y="2080491"/>
            <a:ext cx="6588100" cy="7083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267" kern="0" spc="-133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개발 과제 개요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B36E75D2-ABA1-43FF-A603-570AE7C44B29}"/>
              </a:ext>
            </a:extLst>
          </p:cNvPr>
          <p:cNvSpPr txBox="1"/>
          <p:nvPr/>
        </p:nvSpPr>
        <p:spPr>
          <a:xfrm>
            <a:off x="3446977" y="367165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#2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 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개발 목표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Object 41">
            <a:extLst>
              <a:ext uri="{FF2B5EF4-FFF2-40B4-BE49-F238E27FC236}">
                <a16:creationId xmlns:a16="http://schemas.microsoft.com/office/drawing/2014/main" id="{9157D233-0CE5-4CA4-AF34-E51157E5E996}"/>
              </a:ext>
            </a:extLst>
          </p:cNvPr>
          <p:cNvSpPr txBox="1"/>
          <p:nvPr/>
        </p:nvSpPr>
        <p:spPr>
          <a:xfrm rot="5400000">
            <a:off x="8872414" y="2690354"/>
            <a:ext cx="4797944" cy="1465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100" kern="0" spc="-100" dirty="0">
                <a:solidFill>
                  <a:srgbClr val="FFFFFF"/>
                </a:solidFill>
                <a:latin typeface="Franklin Gothic Heavy" panose="020B0903020102020204" pitchFamily="34" charset="0"/>
                <a:cs typeface="나눔스퀘어" pitchFamily="34" charset="0"/>
              </a:rPr>
              <a:t>Outline</a:t>
            </a:r>
            <a:endParaRPr lang="en-US" dirty="0">
              <a:latin typeface="Franklin Gothic Heavy" panose="020B0903020102020204" pitchFamily="34" charset="0"/>
            </a:endParaRP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2476E1BF-67B6-4BC9-AEB2-301CBB0125B6}"/>
              </a:ext>
            </a:extLst>
          </p:cNvPr>
          <p:cNvSpPr txBox="1"/>
          <p:nvPr/>
        </p:nvSpPr>
        <p:spPr>
          <a:xfrm>
            <a:off x="6302513" y="4069126"/>
            <a:ext cx="3420326" cy="725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1667" kern="0" spc="-67" dirty="0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· </a:t>
            </a:r>
            <a:r>
              <a:rPr lang="ko-KR" altLang="en-US" sz="1667" kern="0" spc="-67" dirty="0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기술적 기대효과</a:t>
            </a:r>
            <a:endParaRPr lang="en-US" altLang="ko-KR" sz="1667" kern="0" spc="-67" dirty="0">
              <a:solidFill>
                <a:srgbClr val="7878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67" kern="0" spc="-67" dirty="0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itchFamily="34" charset="0"/>
              </a:rPr>
              <a:t>· </a:t>
            </a:r>
            <a:r>
              <a:rPr lang="ko-KR" altLang="en-US" sz="1667" kern="0" spc="-67" dirty="0">
                <a:solidFill>
                  <a:srgbClr val="7878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파급효과</a:t>
            </a: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5453FBB5-4256-4C97-8AB1-F4F80C62DA24}"/>
              </a:ext>
            </a:extLst>
          </p:cNvPr>
          <p:cNvSpPr txBox="1"/>
          <p:nvPr/>
        </p:nvSpPr>
        <p:spPr>
          <a:xfrm>
            <a:off x="6013500" y="367165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#3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 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프로젝트 효과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004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#05.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8989016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#5 ELSE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BACDA9-C5B6-45A8-B3B4-84A4A166D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15" y="1714207"/>
            <a:ext cx="11710183" cy="42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9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9722840" y="-1"/>
            <a:ext cx="2469159" cy="6858001"/>
            <a:chOff x="-1409524" y="-76190"/>
            <a:chExt cx="20571429" cy="14793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76190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279367"/>
            <a:ext cx="12192000" cy="578634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252E97D-B714-4810-BB92-5194AE482757}"/>
              </a:ext>
            </a:extLst>
          </p:cNvPr>
          <p:cNvSpPr txBox="1"/>
          <p:nvPr/>
        </p:nvSpPr>
        <p:spPr>
          <a:xfrm>
            <a:off x="10704352" y="99285"/>
            <a:ext cx="1203207" cy="915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70" kern="0" spc="-200" dirty="0">
                <a:solidFill>
                  <a:srgbClr val="FFFFFF"/>
                </a:solidFill>
                <a:latin typeface="Franklin Gothic Heavy" pitchFamily="34" charset="0"/>
                <a:cs typeface="Franklin Gothic Heavy" pitchFamily="34" charset="0"/>
              </a:rPr>
              <a:t>#06</a:t>
            </a:r>
            <a:endParaRPr lang="en-US" sz="4470" dirty="0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AB9C5A1F-7B34-4CCE-8BA3-91829339CB6E}"/>
              </a:ext>
            </a:extLst>
          </p:cNvPr>
          <p:cNvSpPr txBox="1"/>
          <p:nvPr/>
        </p:nvSpPr>
        <p:spPr>
          <a:xfrm>
            <a:off x="2519706" y="367165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#1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 </a:t>
            </a:r>
            <a:r>
              <a:rPr lang="ko-KR" alt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완료 작품 평가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73C2EDB2-7730-42CF-A420-4B556D3B137A}"/>
              </a:ext>
            </a:extLst>
          </p:cNvPr>
          <p:cNvGrpSpPr/>
          <p:nvPr/>
        </p:nvGrpSpPr>
        <p:grpSpPr>
          <a:xfrm>
            <a:off x="4228260" y="1014573"/>
            <a:ext cx="1015873" cy="975745"/>
            <a:chOff x="6342389" y="1521859"/>
            <a:chExt cx="1523810" cy="1463617"/>
          </a:xfrm>
        </p:grpSpPr>
        <p:pic>
          <p:nvPicPr>
            <p:cNvPr id="32" name="Object 36">
              <a:extLst>
                <a:ext uri="{FF2B5EF4-FFF2-40B4-BE49-F238E27FC236}">
                  <a16:creationId xmlns:a16="http://schemas.microsoft.com/office/drawing/2014/main" id="{60FC0AFA-FDE0-46C5-8591-43821214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389" y="1521859"/>
              <a:ext cx="1523810" cy="1463617"/>
            </a:xfrm>
            <a:prstGeom prst="rect">
              <a:avLst/>
            </a:prstGeom>
          </p:spPr>
        </p:pic>
      </p:grpSp>
      <p:sp>
        <p:nvSpPr>
          <p:cNvPr id="34" name="Object 39">
            <a:extLst>
              <a:ext uri="{FF2B5EF4-FFF2-40B4-BE49-F238E27FC236}">
                <a16:creationId xmlns:a16="http://schemas.microsoft.com/office/drawing/2014/main" id="{608D4996-F2ED-46FD-83EB-E35696E7EB7E}"/>
              </a:ext>
            </a:extLst>
          </p:cNvPr>
          <p:cNvSpPr txBox="1"/>
          <p:nvPr/>
        </p:nvSpPr>
        <p:spPr>
          <a:xfrm>
            <a:off x="1442146" y="2069064"/>
            <a:ext cx="6588100" cy="7083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267" kern="0" spc="-133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평  가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3ACF103-36B4-4A89-A4C0-252952E45503}"/>
              </a:ext>
            </a:extLst>
          </p:cNvPr>
          <p:cNvSpPr txBox="1"/>
          <p:nvPr/>
        </p:nvSpPr>
        <p:spPr>
          <a:xfrm>
            <a:off x="5051097" y="3671650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#2</a:t>
            </a:r>
            <a:r>
              <a:rPr lang="en-US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  </a:t>
            </a:r>
            <a:r>
              <a:rPr lang="en-US" altLang="ko-KR" sz="2000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TODO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Object 41">
            <a:extLst>
              <a:ext uri="{FF2B5EF4-FFF2-40B4-BE49-F238E27FC236}">
                <a16:creationId xmlns:a16="http://schemas.microsoft.com/office/drawing/2014/main" id="{11683272-AC52-4832-A3BF-DDED72F4B4C7}"/>
              </a:ext>
            </a:extLst>
          </p:cNvPr>
          <p:cNvSpPr txBox="1"/>
          <p:nvPr/>
        </p:nvSpPr>
        <p:spPr>
          <a:xfrm rot="5400000">
            <a:off x="8725606" y="2837162"/>
            <a:ext cx="5091560" cy="1465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100" kern="0" spc="-10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Review &amp; Evaluation</a:t>
            </a:r>
            <a:endParaRPr lang="en-US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932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#06.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평가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479369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완료 작품 평가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EDDC9F-ECB3-4088-BB21-A666182A3D46}"/>
              </a:ext>
            </a:extLst>
          </p:cNvPr>
          <p:cNvGraphicFramePr>
            <a:graphicFrameLocks noGrp="1"/>
          </p:cNvGraphicFramePr>
          <p:nvPr/>
        </p:nvGraphicFramePr>
        <p:xfrm>
          <a:off x="2081302" y="1651046"/>
          <a:ext cx="8029394" cy="4091419"/>
        </p:xfrm>
        <a:graphic>
          <a:graphicData uri="http://schemas.openxmlformats.org/drawingml/2006/table">
            <a:tbl>
              <a:tblPr/>
              <a:tblGrid>
                <a:gridCol w="2292720">
                  <a:extLst>
                    <a:ext uri="{9D8B030D-6E8A-4147-A177-3AD203B41FA5}">
                      <a16:colId xmlns:a16="http://schemas.microsoft.com/office/drawing/2014/main" val="4141993123"/>
                    </a:ext>
                  </a:extLst>
                </a:gridCol>
                <a:gridCol w="1175439">
                  <a:extLst>
                    <a:ext uri="{9D8B030D-6E8A-4147-A177-3AD203B41FA5}">
                      <a16:colId xmlns:a16="http://schemas.microsoft.com/office/drawing/2014/main" val="2699003223"/>
                    </a:ext>
                  </a:extLst>
                </a:gridCol>
                <a:gridCol w="1155941">
                  <a:extLst>
                    <a:ext uri="{9D8B030D-6E8A-4147-A177-3AD203B41FA5}">
                      <a16:colId xmlns:a16="http://schemas.microsoft.com/office/drawing/2014/main" val="3430195600"/>
                    </a:ext>
                  </a:extLst>
                </a:gridCol>
                <a:gridCol w="1104338">
                  <a:extLst>
                    <a:ext uri="{9D8B030D-6E8A-4147-A177-3AD203B41FA5}">
                      <a16:colId xmlns:a16="http://schemas.microsoft.com/office/drawing/2014/main" val="2340853857"/>
                    </a:ext>
                  </a:extLst>
                </a:gridCol>
                <a:gridCol w="1151066">
                  <a:extLst>
                    <a:ext uri="{9D8B030D-6E8A-4147-A177-3AD203B41FA5}">
                      <a16:colId xmlns:a16="http://schemas.microsoft.com/office/drawing/2014/main" val="2679845817"/>
                    </a:ext>
                  </a:extLst>
                </a:gridCol>
                <a:gridCol w="1149890">
                  <a:extLst>
                    <a:ext uri="{9D8B030D-6E8A-4147-A177-3AD203B41FA5}">
                      <a16:colId xmlns:a16="http://schemas.microsoft.com/office/drawing/2014/main" val="1507669902"/>
                    </a:ext>
                  </a:extLst>
                </a:gridCol>
              </a:tblGrid>
              <a:tr h="70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평 가 항 목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평가방법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적용기준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 발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목표치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비중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(%)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평가결과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86639"/>
                  </a:ext>
                </a:extLst>
              </a:tr>
              <a:tr h="649792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 데이터를 잘 불러올 수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있는가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어플리케이션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642887"/>
                  </a:ext>
                </a:extLst>
              </a:tr>
              <a:tr h="7897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원하는 조건으로 필터를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설정할 수 있는가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어플리케이션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69635"/>
                  </a:ext>
                </a:extLst>
              </a:tr>
              <a:tr h="6497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  Pie Chart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정상적으로 출력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되는가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어플리케이션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433841"/>
                  </a:ext>
                </a:extLst>
              </a:tr>
              <a:tr h="6497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안전문자 목록을 잘 불러올 수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있는가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어플리케이션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03733"/>
                  </a:ext>
                </a:extLst>
              </a:tr>
              <a:tr h="6497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안전문자 내용을 확인할 수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있는가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어플리케이션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0510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BDFB8DD-EFC0-466B-9B33-EC4181ED6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288" y="24495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165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#06.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평가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479369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#2 TODO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387630-7A01-4C8A-A485-1483224C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BDFB8DD-EFC0-466B-9B33-EC4181ED6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288" y="24495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8CD1E30-51D4-4305-825C-D491F657D663}"/>
              </a:ext>
            </a:extLst>
          </p:cNvPr>
          <p:cNvSpPr txBox="1"/>
          <p:nvPr/>
        </p:nvSpPr>
        <p:spPr>
          <a:xfrm>
            <a:off x="876067" y="1478450"/>
            <a:ext cx="8663064" cy="43681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5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애플리케이션 버전 및 업데이트 내역 표시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just">
              <a:lnSpc>
                <a:spcPct val="25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 기능 추가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just">
              <a:lnSpc>
                <a:spcPct val="25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로딩 화면 구현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just">
              <a:lnSpc>
                <a:spcPct val="25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버튼 디자인 변경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just">
              <a:lnSpc>
                <a:spcPct val="25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만족도 조사를 통한 서비스 개선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중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745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9609" y="1011082"/>
            <a:ext cx="3511259" cy="4834981"/>
            <a:chOff x="6509413" y="1516622"/>
            <a:chExt cx="5266888" cy="72524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09413" y="1516622"/>
              <a:ext cx="5266888" cy="7252471"/>
              <a:chOff x="6509413" y="1516622"/>
              <a:chExt cx="5266888" cy="72524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09413" y="1516622"/>
                <a:ext cx="5266888" cy="72524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627805" y="1615843"/>
              <a:ext cx="5030105" cy="4931957"/>
              <a:chOff x="6627805" y="1615843"/>
              <a:chExt cx="5030105" cy="49319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27805" y="1615843"/>
                <a:ext cx="5030105" cy="4931957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4614182" y="4499977"/>
            <a:ext cx="4727424" cy="7359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20" kern="0" spc="-133" dirty="0">
                <a:solidFill>
                  <a:srgbClr val="000000"/>
                </a:solidFill>
                <a:latin typeface="Franklin Gothic Heavy" pitchFamily="34" charset="0"/>
                <a:cs typeface="Franklin Gothic Heavy" pitchFamily="34" charset="0"/>
              </a:rPr>
              <a:t>THANK YOU</a:t>
            </a:r>
            <a:endParaRPr lang="en-US" sz="3320" dirty="0"/>
          </a:p>
        </p:txBody>
      </p:sp>
      <p:sp>
        <p:nvSpPr>
          <p:cNvPr id="11" name="Object 11"/>
          <p:cNvSpPr txBox="1"/>
          <p:nvPr/>
        </p:nvSpPr>
        <p:spPr>
          <a:xfrm>
            <a:off x="4614182" y="5021671"/>
            <a:ext cx="4154011" cy="2762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kern="0" spc="-67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RED ZONE</a:t>
            </a:r>
            <a:endParaRPr lang="en-US" sz="1200" dirty="0"/>
          </a:p>
        </p:txBody>
      </p:sp>
      <p:sp>
        <p:nvSpPr>
          <p:cNvPr id="13" name="Object 13"/>
          <p:cNvSpPr txBox="1"/>
          <p:nvPr/>
        </p:nvSpPr>
        <p:spPr>
          <a:xfrm>
            <a:off x="4614182" y="5455615"/>
            <a:ext cx="4154011" cy="327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67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# </a:t>
            </a:r>
            <a:r>
              <a:rPr lang="ko-KR" altLang="en-US" sz="1467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컴퓨터과학부</a:t>
            </a:r>
            <a:r>
              <a:rPr lang="en-US" sz="1467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   </a:t>
            </a:r>
            <a:r>
              <a:rPr lang="en-US" sz="1467" kern="0" spc="-67" dirty="0">
                <a:solidFill>
                  <a:srgbClr val="FF7062"/>
                </a:solidFill>
                <a:latin typeface="나눔스퀘어 ExtraBold" pitchFamily="34" charset="0"/>
                <a:cs typeface="나눔스퀘어 ExtraBold" pitchFamily="34" charset="0"/>
              </a:rPr>
              <a:t>#</a:t>
            </a:r>
            <a:r>
              <a:rPr lang="ko-KR" altLang="en-US" sz="1467" kern="0" spc="-67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팀 </a:t>
            </a:r>
            <a:r>
              <a:rPr lang="ko-KR" altLang="en-US" sz="1467" kern="0" spc="-67" dirty="0" err="1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거벤져스</a:t>
            </a:r>
            <a:endParaRPr lang="en-US" sz="14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6830" y="1587960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활동 반경을 벗어났을 때 해당 지역으로 발송하는 재난문자를 확인할 수 없다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#01.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과제 개요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프로젝트 배경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Google Shape;42;p5">
            <a:extLst>
              <a:ext uri="{FF2B5EF4-FFF2-40B4-BE49-F238E27FC236}">
                <a16:creationId xmlns:a16="http://schemas.microsoft.com/office/drawing/2014/main" id="{C40498C0-767A-4E24-B557-A0F6418BCD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200" y="2467375"/>
            <a:ext cx="4988200" cy="3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3;p5">
            <a:extLst>
              <a:ext uri="{FF2B5EF4-FFF2-40B4-BE49-F238E27FC236}">
                <a16:creationId xmlns:a16="http://schemas.microsoft.com/office/drawing/2014/main" id="{7203B532-7B88-49F9-B7BB-6FD35B2124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925" y="2698875"/>
            <a:ext cx="4371525" cy="321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95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6829" y="1562793"/>
            <a:ext cx="10198249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메시지를 기지국 단위로 발송하기 때문에 목표지역의 인접구역까지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메시지가 동시에 발송되고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#01.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과제 개요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프로젝트 배경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Google Shape;42;p5">
            <a:extLst>
              <a:ext uri="{FF2B5EF4-FFF2-40B4-BE49-F238E27FC236}">
                <a16:creationId xmlns:a16="http://schemas.microsoft.com/office/drawing/2014/main" id="{C40498C0-767A-4E24-B557-A0F6418BCD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200" y="2467375"/>
            <a:ext cx="4988200" cy="3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3;p5">
            <a:extLst>
              <a:ext uri="{FF2B5EF4-FFF2-40B4-BE49-F238E27FC236}">
                <a16:creationId xmlns:a16="http://schemas.microsoft.com/office/drawing/2014/main" id="{7203B532-7B88-49F9-B7BB-6FD35B2124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925" y="2698875"/>
            <a:ext cx="4371525" cy="32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6830" y="1562793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규격화된 재난 분류 체계가 없다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#01.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과제 개요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#1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프로젝트 배경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Google Shape;53;p6">
            <a:extLst>
              <a:ext uri="{FF2B5EF4-FFF2-40B4-BE49-F238E27FC236}">
                <a16:creationId xmlns:a16="http://schemas.microsoft.com/office/drawing/2014/main" id="{38A1D0D1-9CB4-4E0A-9270-EAA951CED3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36" y="2295676"/>
            <a:ext cx="8162926" cy="390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23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5902" y="2099689"/>
            <a:ext cx="8663064" cy="7108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재난문자발송 발령현황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기반으로 만든 시각 자료들을 직관적으로 보여주는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재난 지도 서비스를 제공한다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재난에 대한 정보를 카테고리별로 구분하고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특정 조건에 따른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 정보 를 제공한다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현황 데이터를 분석하여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가공 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제공한다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#01.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과제 개요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#2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개발 목표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7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6273017"/>
            <a:ext cx="12192001" cy="58498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91956" y="2578625"/>
            <a:ext cx="8958722" cy="1926263"/>
          </a:xfrm>
          <a:prstGeom prst="rect">
            <a:avLst/>
          </a:prstGeom>
          <a:noFill/>
        </p:spPr>
        <p:txBody>
          <a:bodyPr wrap="square" rtlCol="0"/>
          <a:lstStyle/>
          <a:p>
            <a:pPr fontAlgn="base">
              <a:lnSpc>
                <a:spcPct val="2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지역에 있지 않더라도 해당 지역에 발송된 재난현황을 확인할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>
              <a:lnSpc>
                <a:spcPct val="2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시각적 자료를 활용한 데이터의 직관성을 확보할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>
              <a:lnSpc>
                <a:spcPct val="2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일상생활 내 다양한 분야에서 활용할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50000"/>
              </a:lnSpc>
            </a:pP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899" y="1806662"/>
            <a:ext cx="3213677" cy="439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67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1. </a:t>
            </a:r>
            <a:r>
              <a:rPr lang="ko-KR" altLang="en-US" sz="2667" b="1" kern="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itchFamily="34" charset="0"/>
              </a:rPr>
              <a:t>기술적 기대효과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285" y="6378851"/>
            <a:ext cx="3410291" cy="299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#01. </a:t>
            </a:r>
            <a:r>
              <a:rPr lang="ko-KR" altLang="en-US" sz="1530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과제 개요</a:t>
            </a:r>
            <a:endParaRPr lang="en-US" sz="153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784" y="735792"/>
            <a:ext cx="5382215" cy="73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#3 </a:t>
            </a:r>
            <a:r>
              <a:rPr lang="ko-KR" altLang="en-US" sz="4467" kern="0" spc="-133" dirty="0">
                <a:solidFill>
                  <a:srgbClr val="FF706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ranklin Gothic Heavy" pitchFamily="34" charset="0"/>
              </a:rPr>
              <a:t>프로젝트 효과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C86EB82-CE32-4482-ADAD-5F5F4203709E}"/>
              </a:ext>
            </a:extLst>
          </p:cNvPr>
          <p:cNvSpPr txBox="1"/>
          <p:nvPr/>
        </p:nvSpPr>
        <p:spPr>
          <a:xfrm>
            <a:off x="8086434" y="6400775"/>
            <a:ext cx="3399281" cy="2600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33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34" charset="0"/>
              </a:rPr>
              <a:t># RED ZONE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551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1931</Words>
  <Application>Microsoft Office PowerPoint</Application>
  <PresentationFormat>와이드스크린</PresentationFormat>
  <Paragraphs>479</Paragraphs>
  <Slides>44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나눔스퀘어</vt:lpstr>
      <vt:lpstr>나눔스퀘어 ExtraBold</vt:lpstr>
      <vt:lpstr>Franklin Gothic Heavy</vt:lpstr>
      <vt:lpstr>Arial</vt:lpstr>
      <vt:lpstr>맑은 고딕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박승록</dc:creator>
  <cp:lastModifiedBy>2014920015@office.uos.ac.kr</cp:lastModifiedBy>
  <cp:revision>204</cp:revision>
  <dcterms:created xsi:type="dcterms:W3CDTF">2020-06-06T09:05:54Z</dcterms:created>
  <dcterms:modified xsi:type="dcterms:W3CDTF">2020-06-24T23:23:49Z</dcterms:modified>
</cp:coreProperties>
</file>